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2"/>
  </p:notesMasterIdLst>
  <p:sldIdLst>
    <p:sldId id="473" r:id="rId2"/>
    <p:sldId id="832" r:id="rId3"/>
    <p:sldId id="2141414120" r:id="rId4"/>
    <p:sldId id="2141414121" r:id="rId5"/>
    <p:sldId id="2141414122" r:id="rId6"/>
    <p:sldId id="321" r:id="rId7"/>
    <p:sldId id="323" r:id="rId8"/>
    <p:sldId id="325" r:id="rId9"/>
    <p:sldId id="370" r:id="rId10"/>
    <p:sldId id="369" r:id="rId11"/>
    <p:sldId id="329" r:id="rId12"/>
    <p:sldId id="347" r:id="rId13"/>
    <p:sldId id="330" r:id="rId14"/>
    <p:sldId id="360" r:id="rId15"/>
    <p:sldId id="357" r:id="rId16"/>
    <p:sldId id="2141414118" r:id="rId17"/>
    <p:sldId id="2141414119" r:id="rId18"/>
    <p:sldId id="364" r:id="rId19"/>
    <p:sldId id="358" r:id="rId20"/>
    <p:sldId id="36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6"/>
    <p:restoredTop sz="94663"/>
  </p:normalViewPr>
  <p:slideViewPr>
    <p:cSldViewPr snapToGrid="0">
      <p:cViewPr varScale="1">
        <p:scale>
          <a:sx n="84" d="100"/>
          <a:sy n="84" d="100"/>
        </p:scale>
        <p:origin x="20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27167-BA19-2A42-A599-187EFCA21B5D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7D6AE-24DD-AA44-8E53-03C387E47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3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7DED5-B163-DF4E-A384-23627FA85B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5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2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5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80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4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6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2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4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9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3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0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1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7E5889-3E16-B546-8C05-1EFD7F992FCC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A71B2E-CA19-484D-99D9-9CD1E744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2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926C6E-80E4-354E-8F3B-2B069F97E83C}"/>
              </a:ext>
            </a:extLst>
          </p:cNvPr>
          <p:cNvSpPr txBox="1"/>
          <p:nvPr/>
        </p:nvSpPr>
        <p:spPr>
          <a:xfrm>
            <a:off x="3022092" y="3128410"/>
            <a:ext cx="94846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 dirty="0"/>
              <a:t>Citation:</a:t>
            </a:r>
          </a:p>
          <a:p>
            <a:r>
              <a:rPr lang="en-CA" sz="3600" i="1" dirty="0"/>
              <a:t>"For extraordinary scientific innovation that enables a successful business and contributes to shaping a sustainable future.”</a:t>
            </a:r>
          </a:p>
          <a:p>
            <a:endParaRPr lang="en-CA" sz="36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74D84-7282-1F4A-B0E5-0806E4D8EC4A}"/>
              </a:ext>
            </a:extLst>
          </p:cNvPr>
          <p:cNvSpPr txBox="1"/>
          <p:nvPr/>
        </p:nvSpPr>
        <p:spPr>
          <a:xfrm>
            <a:off x="5521363" y="34371"/>
            <a:ext cx="66801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Geim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International Innovation Award</a:t>
            </a:r>
          </a:p>
          <a:p>
            <a:r>
              <a:rPr lang="en-CA" sz="2800" dirty="0"/>
              <a:t>In honor of the distinguished work and lifetime achievements of 2010 Nobel Laureate in Physics, Prof. Sir Andre </a:t>
            </a:r>
            <a:r>
              <a:rPr lang="en-CA" sz="2800" dirty="0" err="1"/>
              <a:t>Geim</a:t>
            </a:r>
            <a:r>
              <a:rPr lang="en-CA" sz="2800" dirty="0"/>
              <a:t> for work carried out after getting the Noble Prize award.</a:t>
            </a:r>
          </a:p>
          <a:p>
            <a:endParaRPr lang="en-CA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8A3E5-D54C-E143-8D71-AAC3D04C4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776" y="-34487"/>
            <a:ext cx="2492587" cy="3115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E4469C-154E-FC4F-B138-118BEAC92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2680"/>
            <a:ext cx="3022093" cy="68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2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46" y="246949"/>
            <a:ext cx="10076173" cy="557784"/>
          </a:xfrm>
        </p:spPr>
        <p:txBody>
          <a:bodyPr>
            <a:normAutofit fontScale="90000"/>
          </a:bodyPr>
          <a:lstStyle/>
          <a:p>
            <a:r>
              <a:rPr lang="en-US" dirty="0"/>
              <a:t>Parents in very old age</a:t>
            </a:r>
            <a:endParaRPr lang="en-US" sz="2700" dirty="0"/>
          </a:p>
        </p:txBody>
      </p:sp>
      <p:pic>
        <p:nvPicPr>
          <p:cNvPr id="7" name="Picture 6" descr="A person in bed with a cake and candles&#10;&#10;Description automatically generated">
            <a:extLst>
              <a:ext uri="{FF2B5EF4-FFF2-40B4-BE49-F238E27FC236}">
                <a16:creationId xmlns:a16="http://schemas.microsoft.com/office/drawing/2014/main" id="{A5D507C2-231A-7624-3687-1726F4A57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257" y="2679193"/>
            <a:ext cx="5571744" cy="4178808"/>
          </a:xfrm>
          <a:prstGeom prst="rect">
            <a:avLst/>
          </a:prstGeom>
        </p:spPr>
      </p:pic>
      <p:pic>
        <p:nvPicPr>
          <p:cNvPr id="10" name="Picture 9" descr="A group of people sitting at a table with a cake&#10;&#10;Description automatically generated">
            <a:extLst>
              <a:ext uri="{FF2B5EF4-FFF2-40B4-BE49-F238E27FC236}">
                <a16:creationId xmlns:a16="http://schemas.microsoft.com/office/drawing/2014/main" id="{FB630E90-2ABD-88BB-A2F1-8A6BB157D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804732"/>
            <a:ext cx="5279055" cy="3959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5A2F-4CBD-C5E8-3960-361386B1267D}"/>
              </a:ext>
            </a:extLst>
          </p:cNvPr>
          <p:cNvSpPr txBox="1"/>
          <p:nvPr/>
        </p:nvSpPr>
        <p:spPr>
          <a:xfrm>
            <a:off x="1181862" y="4881110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Mother in the </a:t>
            </a:r>
            <a:r>
              <a:rPr lang="en-US"/>
              <a:t>age of 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7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26" y="1"/>
            <a:ext cx="9810997" cy="1261872"/>
          </a:xfrm>
        </p:spPr>
        <p:txBody>
          <a:bodyPr>
            <a:normAutofit/>
          </a:bodyPr>
          <a:lstStyle/>
          <a:p>
            <a:r>
              <a:rPr lang="en-US" dirty="0"/>
              <a:t>…</a:t>
            </a:r>
            <a:r>
              <a:rPr lang="el-GR" dirty="0"/>
              <a:t> </a:t>
            </a:r>
            <a:r>
              <a:rPr lang="en-US" dirty="0"/>
              <a:t>memorial from Preliminary School</a:t>
            </a:r>
          </a:p>
        </p:txBody>
      </p:sp>
      <p:pic>
        <p:nvPicPr>
          <p:cNvPr id="7" name="Content Placeholder 6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5F42BCFE-29A9-0B34-CF8B-4661042BE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727448" y="828579"/>
            <a:ext cx="7299304" cy="5950652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A44C45-7C7F-F883-2B38-7EFF7AC487AB}"/>
              </a:ext>
            </a:extLst>
          </p:cNvPr>
          <p:cNvSpPr txBox="1"/>
          <p:nvPr/>
        </p:nvSpPr>
        <p:spPr>
          <a:xfrm>
            <a:off x="987809" y="2880583"/>
            <a:ext cx="36576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D-class (1967-68), with his classmates and teacher </a:t>
            </a:r>
            <a:r>
              <a:rPr lang="en-US" dirty="0" err="1"/>
              <a:t>Stamatina</a:t>
            </a:r>
            <a:r>
              <a:rPr lang="en-US" dirty="0"/>
              <a:t> </a:t>
            </a:r>
            <a:r>
              <a:rPr lang="en-US" dirty="0" err="1"/>
              <a:t>Rozaki</a:t>
            </a:r>
            <a:r>
              <a:rPr lang="en-US" dirty="0"/>
              <a:t> in the preliminary school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75E41D3-9866-C6E7-244A-89297C0FE073}"/>
              </a:ext>
            </a:extLst>
          </p:cNvPr>
          <p:cNvSpPr/>
          <p:nvPr/>
        </p:nvSpPr>
        <p:spPr>
          <a:xfrm>
            <a:off x="6784848" y="1261873"/>
            <a:ext cx="164592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3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26" y="1"/>
            <a:ext cx="9810997" cy="1261872"/>
          </a:xfrm>
        </p:spPr>
        <p:txBody>
          <a:bodyPr>
            <a:normAutofit/>
          </a:bodyPr>
          <a:lstStyle/>
          <a:p>
            <a:r>
              <a:rPr lang="en-US" dirty="0"/>
              <a:t>…</a:t>
            </a:r>
            <a:r>
              <a:rPr lang="el-GR" dirty="0"/>
              <a:t> </a:t>
            </a:r>
            <a:r>
              <a:rPr lang="en-US" dirty="0"/>
              <a:t>memorial from Preliminary School</a:t>
            </a:r>
          </a:p>
        </p:txBody>
      </p:sp>
      <p:pic>
        <p:nvPicPr>
          <p:cNvPr id="8" name="Content Placeholder 7" descr="A group of boys standing on each other&#10;&#10;Description automatically generated">
            <a:extLst>
              <a:ext uri="{FF2B5EF4-FFF2-40B4-BE49-F238E27FC236}">
                <a16:creationId xmlns:a16="http://schemas.microsoft.com/office/drawing/2014/main" id="{8C81B8AE-6789-8D56-FD18-99258D3EE66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134476" y="975712"/>
            <a:ext cx="7957838" cy="5543960"/>
          </a:xfrm>
        </p:spPr>
      </p:pic>
      <p:sp>
        <p:nvSpPr>
          <p:cNvPr id="18" name="TextBox 17" descr="Georgios (1st row, 1st from left) with a group of children in white uniforms during Gymnastics display, taking place at the end of each year &#10;">
            <a:extLst>
              <a:ext uri="{FF2B5EF4-FFF2-40B4-BE49-F238E27FC236}">
                <a16:creationId xmlns:a16="http://schemas.microsoft.com/office/drawing/2014/main" id="{57A44C45-7C7F-F883-2B38-7EFF7AC487AB}"/>
              </a:ext>
            </a:extLst>
          </p:cNvPr>
          <p:cNvSpPr txBox="1"/>
          <p:nvPr/>
        </p:nvSpPr>
        <p:spPr>
          <a:xfrm>
            <a:off x="987809" y="2880583"/>
            <a:ext cx="3190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Daily class Gymnastics 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7AA47DB-A90F-B381-9590-3B17DF86C6A8}"/>
              </a:ext>
            </a:extLst>
          </p:cNvPr>
          <p:cNvSpPr/>
          <p:nvPr/>
        </p:nvSpPr>
        <p:spPr>
          <a:xfrm>
            <a:off x="10661903" y="2610834"/>
            <a:ext cx="91440" cy="2697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65B1FAD-49F9-C54B-156E-E1174F6C395B}"/>
              </a:ext>
            </a:extLst>
          </p:cNvPr>
          <p:cNvSpPr/>
          <p:nvPr/>
        </p:nvSpPr>
        <p:spPr>
          <a:xfrm>
            <a:off x="8929740" y="2610834"/>
            <a:ext cx="223404" cy="4011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7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138" y="18288"/>
            <a:ext cx="8896597" cy="65191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…</a:t>
            </a:r>
            <a:r>
              <a:rPr lang="el-GR" dirty="0"/>
              <a:t> </a:t>
            </a:r>
            <a:r>
              <a:rPr lang="en-US" sz="2700" dirty="0"/>
              <a:t>with a group of students in Amsterdam, 2004</a:t>
            </a: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4A238D6-083C-9FEC-52E9-B562D5A599D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689842" y="670200"/>
            <a:ext cx="8896597" cy="5997482"/>
          </a:xfrm>
        </p:spPr>
      </p:pic>
    </p:spTree>
    <p:extLst>
      <p:ext uri="{BB962C8B-B14F-4D97-AF65-F5344CB8AC3E}">
        <p14:creationId xmlns:p14="http://schemas.microsoft.com/office/powerpoint/2010/main" val="3727646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850" y="0"/>
            <a:ext cx="8896597" cy="937829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NTUA Schools welcoming Chinese Universities (the honoree as Deputy Dean of Mining and Metallurgical Eng. School), NTUA Campus, 2019</a:t>
            </a:r>
          </a:p>
        </p:txBody>
      </p:sp>
      <p:pic>
        <p:nvPicPr>
          <p:cNvPr id="7" name="Content Placeholder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A2CEF61-2E9A-5D51-AECA-B2AE98353DD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0660" y="1001835"/>
            <a:ext cx="12070679" cy="4745736"/>
          </a:xfr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AF711B7-E5E3-62AD-1A58-B57AC1F61536}"/>
              </a:ext>
            </a:extLst>
          </p:cNvPr>
          <p:cNvSpPr/>
          <p:nvPr/>
        </p:nvSpPr>
        <p:spPr>
          <a:xfrm>
            <a:off x="3281206" y="1355881"/>
            <a:ext cx="111874" cy="5329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3A558E-EB43-80A1-0A8A-0959EA5ADA0E}"/>
              </a:ext>
            </a:extLst>
          </p:cNvPr>
          <p:cNvSpPr txBox="1"/>
          <p:nvPr/>
        </p:nvSpPr>
        <p:spPr>
          <a:xfrm>
            <a:off x="6238742" y="2070672"/>
            <a:ext cx="1453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NTUA Dean</a:t>
            </a:r>
          </a:p>
        </p:txBody>
      </p:sp>
    </p:spTree>
    <p:extLst>
      <p:ext uri="{BB962C8B-B14F-4D97-AF65-F5344CB8AC3E}">
        <p14:creationId xmlns:p14="http://schemas.microsoft.com/office/powerpoint/2010/main" val="2252317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962" y="-73152"/>
            <a:ext cx="8704574" cy="1398834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…</a:t>
            </a:r>
            <a:r>
              <a:rPr lang="el-GR" sz="2400" dirty="0"/>
              <a:t> </a:t>
            </a: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Lifetime Presentation</a:t>
            </a:r>
            <a:br>
              <a:rPr lang="en-US" sz="2400" dirty="0"/>
            </a:br>
            <a:r>
              <a:rPr lang="en-US" sz="2400" dirty="0"/>
              <a:t>Estoril, Portugal,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3rd European Workshop on Chemistry, Energy and the Environment (Estoril – Portugal, 1997)</a:t>
            </a:r>
            <a:r>
              <a:rPr lang="en-US" sz="2400" dirty="0"/>
              <a:t> (May 1997),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organized by C.A.C. Sequeira</a:t>
            </a:r>
            <a:r>
              <a:rPr lang="en-US" sz="2400" dirty="0"/>
              <a:t> (middle 1</a:t>
            </a:r>
            <a:r>
              <a:rPr lang="en-US" sz="2400" baseline="30000" dirty="0"/>
              <a:t>st</a:t>
            </a:r>
            <a:r>
              <a:rPr lang="en-US" sz="2400" dirty="0"/>
              <a:t> row)</a:t>
            </a:r>
          </a:p>
        </p:txBody>
      </p:sp>
      <p:pic>
        <p:nvPicPr>
          <p:cNvPr id="8" name="Content Placeholder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83C860E-3A56-69FA-82FE-EF60321905A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440619" y="1325682"/>
            <a:ext cx="7310762" cy="5376800"/>
          </a:xfr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2D542BD1-E20D-A969-2206-23F253CFDCE4}"/>
              </a:ext>
            </a:extLst>
          </p:cNvPr>
          <p:cNvSpPr/>
          <p:nvPr/>
        </p:nvSpPr>
        <p:spPr>
          <a:xfrm>
            <a:off x="7132320" y="2327149"/>
            <a:ext cx="109728" cy="5212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94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378" y="0"/>
            <a:ext cx="8704574" cy="837502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Coffee break, XIII International Symposium on Surfactants in Solution (SIS-2000), Gainesville, Florida, USA, June 2000</a:t>
            </a:r>
            <a:endParaRPr lang="en-US" sz="2400" dirty="0"/>
          </a:p>
        </p:txBody>
      </p:sp>
      <p:pic>
        <p:nvPicPr>
          <p:cNvPr id="7" name="Content Placeholder 6" descr="A group of men standing under a tent&#10;&#10;Description automatically generated">
            <a:extLst>
              <a:ext uri="{FF2B5EF4-FFF2-40B4-BE49-F238E27FC236}">
                <a16:creationId xmlns:a16="http://schemas.microsoft.com/office/drawing/2014/main" id="{30434422-3684-046B-E46F-167B6A3ACB4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865278" y="705779"/>
            <a:ext cx="7937812" cy="528897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2C2AB7-79C3-0C05-8221-C795624EC4CC}"/>
              </a:ext>
            </a:extLst>
          </p:cNvPr>
          <p:cNvSpPr txBox="1"/>
          <p:nvPr/>
        </p:nvSpPr>
        <p:spPr>
          <a:xfrm>
            <a:off x="1591056" y="6152221"/>
            <a:ext cx="9454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ptos" panose="020B0004020202020204" pitchFamily="34" charset="0"/>
              </a:rPr>
              <a:t>from left: Profs. B. Modgil (Florida State Univ.-USA), honoree, T. Healy (Melbourne Univ., Australia), </a:t>
            </a:r>
            <a:r>
              <a:rPr lang="en-US" i="0" dirty="0">
                <a:solidFill>
                  <a:srgbClr val="131314"/>
                </a:solidFill>
                <a:effectLst/>
                <a:latin typeface="Aptos" panose="020B0004020202020204" pitchFamily="34" charset="0"/>
              </a:rPr>
              <a:t>and </a:t>
            </a:r>
            <a:r>
              <a:rPr lang="en-US" i="0" dirty="0" err="1">
                <a:solidFill>
                  <a:srgbClr val="131314"/>
                </a:solidFill>
                <a:effectLst/>
                <a:latin typeface="Aptos" panose="020B0004020202020204" pitchFamily="34" charset="0"/>
              </a:rPr>
              <a:t>Eug</a:t>
            </a:r>
            <a:r>
              <a:rPr lang="en-US" i="0" dirty="0">
                <a:solidFill>
                  <a:srgbClr val="131314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en-US" i="0" dirty="0" err="1">
                <a:solidFill>
                  <a:srgbClr val="131314"/>
                </a:solidFill>
                <a:effectLst/>
                <a:latin typeface="Aptos" panose="020B0004020202020204" pitchFamily="34" charset="0"/>
              </a:rPr>
              <a:t>Shcukin</a:t>
            </a:r>
            <a:r>
              <a:rPr lang="en-US" i="0" dirty="0">
                <a:solidFill>
                  <a:srgbClr val="131314"/>
                </a:solidFill>
                <a:effectLst/>
                <a:latin typeface="Aptos" panose="020B0004020202020204" pitchFamily="34" charset="0"/>
              </a:rPr>
              <a:t> (John Hopkins-USA, Moscow State Univ.-Russia)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8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3" y="0"/>
            <a:ext cx="7835894" cy="8595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…</a:t>
            </a:r>
            <a:r>
              <a:rPr lang="el-GR" sz="2400" dirty="0"/>
              <a:t> </a:t>
            </a:r>
            <a:r>
              <a:rPr lang="en-US" sz="2400" dirty="0"/>
              <a:t>in Cape Town, coffee break with Profs P. Somasundaran of Columbia Univ. (left) and D.W. Fuerstenau of Berkley University (middle), IMPC 2003 </a:t>
            </a:r>
          </a:p>
        </p:txBody>
      </p:sp>
      <p:pic>
        <p:nvPicPr>
          <p:cNvPr id="14" name="Content Placeholder 13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7221C771-B461-258E-8486-4D1843E36FD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295144" y="935739"/>
            <a:ext cx="8760773" cy="5922261"/>
          </a:xfrm>
        </p:spPr>
      </p:pic>
    </p:spTree>
    <p:extLst>
      <p:ext uri="{BB962C8B-B14F-4D97-AF65-F5344CB8AC3E}">
        <p14:creationId xmlns:p14="http://schemas.microsoft.com/office/powerpoint/2010/main" val="1451744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850" y="1"/>
            <a:ext cx="7835894" cy="5943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…</a:t>
            </a:r>
            <a:r>
              <a:rPr lang="el-GR" sz="2400" dirty="0"/>
              <a:t> </a:t>
            </a:r>
            <a:r>
              <a:rPr lang="en-US" sz="2400" dirty="0"/>
              <a:t>in Istanbul, Turkey, Balkan Mineral Processing Congress Committee meeting, 2010 </a:t>
            </a:r>
          </a:p>
        </p:txBody>
      </p:sp>
      <p:pic>
        <p:nvPicPr>
          <p:cNvPr id="7" name="Content Placeholder 6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id="{EF0B3D7E-C238-7ECD-F954-1A34DEC39CC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196565" y="1228161"/>
            <a:ext cx="8690355" cy="5494948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D10314F1-2C78-ABAB-5295-ED50B93AE31A}"/>
              </a:ext>
            </a:extLst>
          </p:cNvPr>
          <p:cNvSpPr/>
          <p:nvPr/>
        </p:nvSpPr>
        <p:spPr>
          <a:xfrm>
            <a:off x="6241037" y="2258568"/>
            <a:ext cx="287779" cy="5029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45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6" y="45720"/>
            <a:ext cx="7835894" cy="92928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Balkan Mineral Processing Congress, Belgrade-Serbia, 2015</a:t>
            </a:r>
            <a:br>
              <a:rPr lang="en-US" sz="2400" dirty="0"/>
            </a:br>
            <a:r>
              <a:rPr lang="en-US" sz="2400" dirty="0"/>
              <a:t>co-chairing with Prof. I. Grigorova of Sofia Mining Univ. </a:t>
            </a:r>
          </a:p>
        </p:txBody>
      </p:sp>
      <p:pic>
        <p:nvPicPr>
          <p:cNvPr id="14" name="Content Placeholder 13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440671BD-3012-1221-71F8-6F8A5650397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084832" y="1093874"/>
            <a:ext cx="8430768" cy="5620511"/>
          </a:xfr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D39EE68D-8DE8-00F5-C74A-666AF1665B07}"/>
              </a:ext>
            </a:extLst>
          </p:cNvPr>
          <p:cNvSpPr/>
          <p:nvPr/>
        </p:nvSpPr>
        <p:spPr>
          <a:xfrm>
            <a:off x="9436608" y="2926080"/>
            <a:ext cx="192024" cy="3383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40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2636"/>
            <a:ext cx="1200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Industrial Processing Summit</a:t>
            </a:r>
            <a:endParaRPr lang="en-CA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152" y="785190"/>
            <a:ext cx="1095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STARS: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2506" y="6258510"/>
            <a:ext cx="11697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/>
              <a:t>  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FLOGEN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STARS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1375" y="5612179"/>
            <a:ext cx="929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GEIM INTERNATIONAL INNOVATION AWARD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86574-266B-D69B-4425-A19EA50DD806}"/>
              </a:ext>
            </a:extLst>
          </p:cNvPr>
          <p:cNvSpPr/>
          <p:nvPr/>
        </p:nvSpPr>
        <p:spPr>
          <a:xfrm>
            <a:off x="3618356" y="1915256"/>
            <a:ext cx="81651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Georgios N. Anastassakis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</a:t>
            </a:r>
            <a:endParaRPr 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Technical University of Athens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Greece</a:t>
            </a:r>
            <a:br>
              <a:rPr lang="en-US" sz="4800" dirty="0"/>
            </a:br>
            <a:endParaRPr lang="en-CA" sz="4800" b="1" i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2E750-4809-F95F-9CF4-5F0A9EF85E49}"/>
              </a:ext>
            </a:extLst>
          </p:cNvPr>
          <p:cNvSpPr txBox="1"/>
          <p:nvPr/>
        </p:nvSpPr>
        <p:spPr>
          <a:xfrm>
            <a:off x="5479960" y="4693004"/>
            <a:ext cx="498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Field: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Mineral Processing</a:t>
            </a:r>
          </a:p>
        </p:txBody>
      </p:sp>
      <p:pic>
        <p:nvPicPr>
          <p:cNvPr id="8" name="Picture 7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E599B937-D696-C76E-3A7B-F293D05B0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6" y="1952841"/>
            <a:ext cx="2849633" cy="34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3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124" y="0"/>
            <a:ext cx="9529828" cy="79095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effectLst/>
                <a:ea typeface="Times New Roman" panose="02020603050405020304" pitchFamily="18" charset="0"/>
              </a:rPr>
              <a:t>XVIII International Coal Preparation Congress (ICPC), St. Petersburg, Russia, break from the works of the ICPC International Committee, June 2016</a:t>
            </a:r>
            <a:endParaRPr lang="en-US" sz="2400" dirty="0"/>
          </a:p>
        </p:txBody>
      </p:sp>
      <p:pic>
        <p:nvPicPr>
          <p:cNvPr id="22" name="Content Placeholder 2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91B9E19-B1A3-08AC-2A94-C0A160A9D60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888680" y="763524"/>
            <a:ext cx="7992680" cy="5994510"/>
          </a:xfr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E2DFB03B-959D-E182-8182-6E75F7A5AD39}"/>
              </a:ext>
            </a:extLst>
          </p:cNvPr>
          <p:cNvSpPr/>
          <p:nvPr/>
        </p:nvSpPr>
        <p:spPr>
          <a:xfrm>
            <a:off x="4928616" y="4270248"/>
            <a:ext cx="219456" cy="3693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0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368FD-0807-7872-F7B5-E60DFB87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Georgios Anastassakis receiving the </a:t>
            </a:r>
            <a:r>
              <a:rPr lang="en-CA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Geim</a:t>
            </a:r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International Innovation Award from Dr. Florian Kongoli at FLOGEN SIPS 2024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Men in suits holding a trophy and a person in a suit&#10;&#10;Description automatically generated">
            <a:extLst>
              <a:ext uri="{FF2B5EF4-FFF2-40B4-BE49-F238E27FC236}">
                <a16:creationId xmlns:a16="http://schemas.microsoft.com/office/drawing/2014/main" id="{3D8372C7-DCB7-242B-A5AE-637F5F769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337235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81D4-CC82-AB48-553C-3234B053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Florian Kongoli congratulating Dr. Georgios Anastassakis during the FLOGEN SIPS 2024 award ceremony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A65DC0E0-C036-CAF6-0C04-7E43904E7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217619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58E4-DEAA-71C7-33FA-B953FB12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Georgios Anastassakis delivering an acceptance speech during the FLOGEN SIPS 2024 award ceremony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A person standing at a podium holding a light bulb&#10;&#10;Description automatically generated">
            <a:extLst>
              <a:ext uri="{FF2B5EF4-FFF2-40B4-BE49-F238E27FC236}">
                <a16:creationId xmlns:a16="http://schemas.microsoft.com/office/drawing/2014/main" id="{8B4A425B-B510-EE0C-7C6F-3E412252F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700" y="1825625"/>
            <a:ext cx="6528600" cy="4351338"/>
          </a:xfrm>
        </p:spPr>
      </p:pic>
    </p:spTree>
    <p:extLst>
      <p:ext uri="{BB962C8B-B14F-4D97-AF65-F5344CB8AC3E}">
        <p14:creationId xmlns:p14="http://schemas.microsoft.com/office/powerpoint/2010/main" val="319810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49" y="114972"/>
            <a:ext cx="5113175" cy="2497165"/>
          </a:xfrm>
        </p:spPr>
        <p:txBody>
          <a:bodyPr>
            <a:normAutofit/>
          </a:bodyPr>
          <a:lstStyle/>
          <a:p>
            <a:r>
              <a:rPr lang="en-US" dirty="0"/>
              <a:t>Parents Nikolaos and Evgenia, married in Sept. 1957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13DAF11C-7AB9-32BD-2877-C565A7680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175" y="0"/>
            <a:ext cx="4640417" cy="5660427"/>
          </a:xfrm>
          <a:prstGeom prst="rect">
            <a:avLst/>
          </a:prstGeom>
        </p:spPr>
      </p:pic>
      <p:pic>
        <p:nvPicPr>
          <p:cNvPr id="8" name="Picture 7" descr="A bride and groom walking down the aisle&#10;&#10;Description automatically generated">
            <a:extLst>
              <a:ext uri="{FF2B5EF4-FFF2-40B4-BE49-F238E27FC236}">
                <a16:creationId xmlns:a16="http://schemas.microsoft.com/office/drawing/2014/main" id="{3EEFF6DB-7DA5-CE2E-4593-375CCEC1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32" y="2612137"/>
            <a:ext cx="6308347" cy="41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92" y="172883"/>
            <a:ext cx="3562032" cy="2497165"/>
          </a:xfrm>
        </p:spPr>
        <p:txBody>
          <a:bodyPr>
            <a:normAutofit/>
          </a:bodyPr>
          <a:lstStyle/>
          <a:p>
            <a:r>
              <a:rPr lang="en-US" dirty="0"/>
              <a:t>Georgios</a:t>
            </a:r>
            <a:r>
              <a:rPr lang="el-GR" dirty="0"/>
              <a:t> </a:t>
            </a:r>
            <a:r>
              <a:rPr lang="en-US" dirty="0"/>
              <a:t>with his father and his sister Maria</a:t>
            </a:r>
          </a:p>
        </p:txBody>
      </p:sp>
      <p:pic>
        <p:nvPicPr>
          <p:cNvPr id="13" name="Content Placeholder 12" descr="A person holding a baby&#10;&#10;Description automatically generated">
            <a:extLst>
              <a:ext uri="{FF2B5EF4-FFF2-40B4-BE49-F238E27FC236}">
                <a16:creationId xmlns:a16="http://schemas.microsoft.com/office/drawing/2014/main" id="{3E7A368C-AF97-557F-8A30-38FCCAB5929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8091534" y="82295"/>
            <a:ext cx="2683667" cy="3740315"/>
          </a:xfrm>
        </p:spPr>
      </p:pic>
      <p:pic>
        <p:nvPicPr>
          <p:cNvPr id="15" name="Picture 14" descr="A couple of children sitting on a ledge">
            <a:extLst>
              <a:ext uri="{FF2B5EF4-FFF2-40B4-BE49-F238E27FC236}">
                <a16:creationId xmlns:a16="http://schemas.microsoft.com/office/drawing/2014/main" id="{5F6F6460-AD78-EA9E-7681-4909C5A70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799" y="2127504"/>
            <a:ext cx="4679201" cy="3313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3FDD4F-6B66-98D4-8D05-3CD313A51A61}"/>
              </a:ext>
            </a:extLst>
          </p:cNvPr>
          <p:cNvSpPr txBox="1"/>
          <p:nvPr/>
        </p:nvSpPr>
        <p:spPr>
          <a:xfrm>
            <a:off x="8176042" y="3910832"/>
            <a:ext cx="3657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Georgios with his father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A44C45-7C7F-F883-2B38-7EFF7AC487AB}"/>
              </a:ext>
            </a:extLst>
          </p:cNvPr>
          <p:cNvSpPr txBox="1"/>
          <p:nvPr/>
        </p:nvSpPr>
        <p:spPr>
          <a:xfrm>
            <a:off x="1927598" y="5758935"/>
            <a:ext cx="3657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Georgios and Maria in front of their home, 1963</a:t>
            </a:r>
          </a:p>
        </p:txBody>
      </p:sp>
    </p:spTree>
    <p:extLst>
      <p:ext uri="{BB962C8B-B14F-4D97-AF65-F5344CB8AC3E}">
        <p14:creationId xmlns:p14="http://schemas.microsoft.com/office/powerpoint/2010/main" val="3009033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26" y="-54803"/>
            <a:ext cx="10076173" cy="557784"/>
          </a:xfrm>
        </p:spPr>
        <p:txBody>
          <a:bodyPr>
            <a:normAutofit fontScale="90000"/>
          </a:bodyPr>
          <a:lstStyle/>
          <a:p>
            <a:r>
              <a:rPr lang="en-US" dirty="0"/>
              <a:t>…</a:t>
            </a:r>
            <a:r>
              <a:rPr lang="el-GR" dirty="0"/>
              <a:t> </a:t>
            </a:r>
            <a:r>
              <a:rPr lang="en-US" sz="2700" dirty="0"/>
              <a:t>with his nephew Nikolaos and niece </a:t>
            </a:r>
            <a:r>
              <a:rPr lang="en-US" sz="2700" dirty="0" err="1"/>
              <a:t>Ioulia</a:t>
            </a:r>
            <a:endParaRPr lang="en-US" sz="27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3FDD4F-6B66-98D4-8D05-3CD313A51A61}"/>
              </a:ext>
            </a:extLst>
          </p:cNvPr>
          <p:cNvSpPr txBox="1"/>
          <p:nvPr/>
        </p:nvSpPr>
        <p:spPr>
          <a:xfrm>
            <a:off x="7671816" y="3418711"/>
            <a:ext cx="330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Teaching Nikolaos </a:t>
            </a:r>
          </a:p>
        </p:txBody>
      </p:sp>
      <p:pic>
        <p:nvPicPr>
          <p:cNvPr id="5" name="Picture 4" descr="A person holding a baby">
            <a:extLst>
              <a:ext uri="{FF2B5EF4-FFF2-40B4-BE49-F238E27FC236}">
                <a16:creationId xmlns:a16="http://schemas.microsoft.com/office/drawing/2014/main" id="{93B815B3-EC39-A9D2-27E0-172CFCA6F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60" y="377779"/>
            <a:ext cx="4282587" cy="2897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864176-C9F2-9F5F-AB9B-D08596FD8CD7}"/>
              </a:ext>
            </a:extLst>
          </p:cNvPr>
          <p:cNvSpPr txBox="1"/>
          <p:nvPr/>
        </p:nvSpPr>
        <p:spPr>
          <a:xfrm>
            <a:off x="1667562" y="3275663"/>
            <a:ext cx="2751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Playing with baby-</a:t>
            </a:r>
            <a:r>
              <a:rPr lang="en-US" dirty="0" err="1"/>
              <a:t>Ioulia</a:t>
            </a:r>
            <a:r>
              <a:rPr lang="en-US" dirty="0"/>
              <a:t> </a:t>
            </a:r>
          </a:p>
        </p:txBody>
      </p:sp>
      <p:pic>
        <p:nvPicPr>
          <p:cNvPr id="11" name="Picture 10" descr="A child sitting at a table with a person sitting behind him&#10;&#10;Description automatically generated">
            <a:extLst>
              <a:ext uri="{FF2B5EF4-FFF2-40B4-BE49-F238E27FC236}">
                <a16:creationId xmlns:a16="http://schemas.microsoft.com/office/drawing/2014/main" id="{0D8B7016-3E51-5B5E-4C2B-B3B87FA9D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06" y="436079"/>
            <a:ext cx="4282587" cy="2914539"/>
          </a:xfrm>
          <a:prstGeom prst="rect">
            <a:avLst/>
          </a:prstGeom>
        </p:spPr>
      </p:pic>
      <p:pic>
        <p:nvPicPr>
          <p:cNvPr id="15" name="Picture 14" descr="A person and a child sitting at a table&#10;&#10;Description automatically generated">
            <a:extLst>
              <a:ext uri="{FF2B5EF4-FFF2-40B4-BE49-F238E27FC236}">
                <a16:creationId xmlns:a16="http://schemas.microsoft.com/office/drawing/2014/main" id="{9D6C0D96-1BB4-C152-2890-C53FC6F9D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26" y="3644995"/>
            <a:ext cx="4791185" cy="3118115"/>
          </a:xfrm>
          <a:prstGeom prst="rect">
            <a:avLst/>
          </a:prstGeom>
        </p:spPr>
      </p:pic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2920D154-E3D0-098E-ACFF-25A46C984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206" y="3788043"/>
            <a:ext cx="4332098" cy="291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5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aby&#10;&#10;Description automatically generated">
            <a:extLst>
              <a:ext uri="{FF2B5EF4-FFF2-40B4-BE49-F238E27FC236}">
                <a16:creationId xmlns:a16="http://schemas.microsoft.com/office/drawing/2014/main" id="{93E335A7-33ED-9BC1-64A8-6C81800F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57" y="118872"/>
            <a:ext cx="5092543" cy="3459407"/>
          </a:xfrm>
          <a:prstGeom prst="rect">
            <a:avLst/>
          </a:prstGeom>
        </p:spPr>
      </p:pic>
      <p:pic>
        <p:nvPicPr>
          <p:cNvPr id="10" name="Picture 9" descr="A person and a child holding a child&#10;&#10;Description automatically generated">
            <a:extLst>
              <a:ext uri="{FF2B5EF4-FFF2-40B4-BE49-F238E27FC236}">
                <a16:creationId xmlns:a16="http://schemas.microsoft.com/office/drawing/2014/main" id="{947A372D-E5A6-D2B8-8273-2A92331CC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20" y="3194304"/>
            <a:ext cx="5486400" cy="3563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B81B2D-247B-006B-04D8-310DB48DB43A}"/>
              </a:ext>
            </a:extLst>
          </p:cNvPr>
          <p:cNvSpPr txBox="1"/>
          <p:nvPr/>
        </p:nvSpPr>
        <p:spPr>
          <a:xfrm>
            <a:off x="1620774" y="5841230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…Maria </a:t>
            </a:r>
            <a:r>
              <a:rPr lang="en-US" sz="1800" dirty="0"/>
              <a:t>with her kids Nikos and </a:t>
            </a:r>
            <a:r>
              <a:rPr lang="en-US" sz="1800" dirty="0" err="1"/>
              <a:t>Ioulia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3DA357-9AA6-3FFF-958D-09DB3690637A}"/>
              </a:ext>
            </a:extLst>
          </p:cNvPr>
          <p:cNvSpPr txBox="1"/>
          <p:nvPr/>
        </p:nvSpPr>
        <p:spPr>
          <a:xfrm>
            <a:off x="6096000" y="462772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…</a:t>
            </a:r>
            <a:r>
              <a:rPr lang="el-GR" dirty="0"/>
              <a:t> </a:t>
            </a:r>
            <a:r>
              <a:rPr lang="en-US" dirty="0"/>
              <a:t>Nikos with his eyes closed as a reaction not to be photographed</a:t>
            </a:r>
            <a:r>
              <a:rPr lang="en-US" sz="1800" dirty="0"/>
              <a:t> and </a:t>
            </a:r>
            <a:r>
              <a:rPr lang="en-US" sz="1800" dirty="0" err="1"/>
              <a:t>Ioulia</a:t>
            </a:r>
            <a:r>
              <a:rPr lang="en-US" sz="1800" dirty="0"/>
              <a:t> looking at him puzzled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44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488</Words>
  <Application>Microsoft Macintosh PowerPoint</Application>
  <PresentationFormat>Widescreen</PresentationFormat>
  <Paragraphs>42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Dr. Georgios Anastassakis receiving the Geim International Innovation Award from Dr. Florian Kongoli at FLOGEN SIPS 2024 </vt:lpstr>
      <vt:lpstr>Dr. Florian Kongoli congratulating Dr. Georgios Anastassakis during the FLOGEN SIPS 2024 award ceremony </vt:lpstr>
      <vt:lpstr>Dr. Georgios Anastassakis delivering an acceptance speech during the FLOGEN SIPS 2024 award ceremony </vt:lpstr>
      <vt:lpstr>Parents Nikolaos and Evgenia, married in Sept. 1957</vt:lpstr>
      <vt:lpstr>Georgios with his father and his sister Maria</vt:lpstr>
      <vt:lpstr>… with his nephew Nikolaos and niece Ioulia</vt:lpstr>
      <vt:lpstr>PowerPoint Presentation</vt:lpstr>
      <vt:lpstr>Parents in very old age</vt:lpstr>
      <vt:lpstr>… memorial from Preliminary School</vt:lpstr>
      <vt:lpstr>… memorial from Preliminary School</vt:lpstr>
      <vt:lpstr>… with a group of students in Amsterdam, 2004</vt:lpstr>
      <vt:lpstr>NTUA Schools welcoming Chinese Universities (the honoree as Deputy Dean of Mining and Metallurgical Eng. School), NTUA Campus, 2019</vt:lpstr>
      <vt:lpstr>… 1st Lifetime Presentation Estoril, Portugal, 3rd European Workshop on Chemistry, Energy and the Environment (Estoril – Portugal, 1997) (May 1997), organized by C.A.C. Sequeira (middle 1st row)</vt:lpstr>
      <vt:lpstr>Coffee break, XIII International Symposium on Surfactants in Solution (SIS-2000), Gainesville, Florida, USA, June 2000</vt:lpstr>
      <vt:lpstr>… in Cape Town, coffee break with Profs P. Somasundaran of Columbia Univ. (left) and D.W. Fuerstenau of Berkley University (middle), IMPC 2003 </vt:lpstr>
      <vt:lpstr>… in Istanbul, Turkey, Balkan Mineral Processing Congress Committee meeting, 2010 </vt:lpstr>
      <vt:lpstr>Balkan Mineral Processing Congress, Belgrade-Serbia, 2015 co-chairing with Prof. I. Grigorova of Sofia Mining Univ. </vt:lpstr>
      <vt:lpstr>XVIII International Coal Preparation Congress (ICPC), St. Petersburg, Russia, break from the works of the ICPC International Committee, June 2016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Teresa Bechalani</dc:creator>
  <cp:lastModifiedBy>Teresa Bechalani</cp:lastModifiedBy>
  <cp:revision>2</cp:revision>
  <dcterms:created xsi:type="dcterms:W3CDTF">2024-11-11T17:33:12Z</dcterms:created>
  <dcterms:modified xsi:type="dcterms:W3CDTF">2024-11-11T17:39:32Z</dcterms:modified>
</cp:coreProperties>
</file>