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873" r:id="rId2"/>
    <p:sldId id="610" r:id="rId3"/>
    <p:sldId id="979" r:id="rId4"/>
    <p:sldId id="980" r:id="rId5"/>
    <p:sldId id="981" r:id="rId6"/>
    <p:sldId id="973" r:id="rId7"/>
    <p:sldId id="974" r:id="rId8"/>
    <p:sldId id="975" r:id="rId9"/>
    <p:sldId id="976" r:id="rId10"/>
    <p:sldId id="9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5"/>
    <p:restoredTop sz="94617"/>
  </p:normalViewPr>
  <p:slideViewPr>
    <p:cSldViewPr snapToGrid="0">
      <p:cViewPr varScale="1">
        <p:scale>
          <a:sx n="92" d="100"/>
          <a:sy n="92" d="100"/>
        </p:scale>
        <p:origin x="184"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FE28-EC05-487D-EC60-E2B7C0A30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378C8-B63F-723C-9B86-3F20F323C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427EF6-FBCA-6566-F0CB-C7C69088F400}"/>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5" name="Footer Placeholder 4">
            <a:extLst>
              <a:ext uri="{FF2B5EF4-FFF2-40B4-BE49-F238E27FC236}">
                <a16:creationId xmlns:a16="http://schemas.microsoft.com/office/drawing/2014/main" id="{1A8C235C-A7C5-1FBC-09CB-D9A4A40FE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C532B-C47A-F924-382B-3EA23DCB5CFD}"/>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313308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7139-9AC7-63D1-6715-A9716B6C03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A74A79-94B5-1662-C99E-8025FD0281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24A89-EAFC-916A-0A33-E088C820A5D2}"/>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5" name="Footer Placeholder 4">
            <a:extLst>
              <a:ext uri="{FF2B5EF4-FFF2-40B4-BE49-F238E27FC236}">
                <a16:creationId xmlns:a16="http://schemas.microsoft.com/office/drawing/2014/main" id="{5CF0556B-249F-669D-EF29-577AEE049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0E9EF-138E-6DD6-1BD9-DA2A8E18DDEB}"/>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204082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F7CBDD-1316-0612-43C2-511048A453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F9909C-26C0-FF04-4457-A0A5680645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08343-CCF9-5857-51C3-620D703F59AB}"/>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5" name="Footer Placeholder 4">
            <a:extLst>
              <a:ext uri="{FF2B5EF4-FFF2-40B4-BE49-F238E27FC236}">
                <a16:creationId xmlns:a16="http://schemas.microsoft.com/office/drawing/2014/main" id="{C3572F4B-EA13-0550-98F8-40C3D2C6E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AF276-F78E-45F5-48F2-D7C58F096C56}"/>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292068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4D6E-9E87-DFC5-403F-074420AB1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A2363-9F2C-364C-6500-5B6088978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26C6D-0C75-FE27-9537-669537FE099A}"/>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5" name="Footer Placeholder 4">
            <a:extLst>
              <a:ext uri="{FF2B5EF4-FFF2-40B4-BE49-F238E27FC236}">
                <a16:creationId xmlns:a16="http://schemas.microsoft.com/office/drawing/2014/main" id="{DD47A3D1-78C9-D4E7-E4BB-7E42E1574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3B72B-C9EF-79F2-FE94-B1918A52A9A4}"/>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281571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F843F-4139-D6B7-BA39-3FA652D48A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A1BF15-6498-3294-DD54-E05DCA2BC1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94D78-CA51-E476-BD6A-6126C1A0F058}"/>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5" name="Footer Placeholder 4">
            <a:extLst>
              <a:ext uri="{FF2B5EF4-FFF2-40B4-BE49-F238E27FC236}">
                <a16:creationId xmlns:a16="http://schemas.microsoft.com/office/drawing/2014/main" id="{3A36A362-A09C-51AE-310E-23484D019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580D7-1620-E327-CB6F-403960029B71}"/>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56236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A3E9-526A-B78B-933C-9E4272DB0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2F97D-B9A7-92EE-AA7B-C5D12E592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A72C5-4C3F-CC13-EC1C-7DE3E6F3E0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B96734-D45B-B79C-D205-1CDAB610D87F}"/>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6" name="Footer Placeholder 5">
            <a:extLst>
              <a:ext uri="{FF2B5EF4-FFF2-40B4-BE49-F238E27FC236}">
                <a16:creationId xmlns:a16="http://schemas.microsoft.com/office/drawing/2014/main" id="{1BA1C159-EE11-3DD3-8AC0-A6B2A5CE6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9CE35-C685-0EE2-2532-DB68CCD652FF}"/>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76791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3866-31F9-DC91-67EB-96E4E4647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A688E8-052B-FC48-C8CB-1A46CEF55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0EB04-EC77-F705-4329-5BBAA242BA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252EDF-511A-70EB-6136-4DA1F48D7F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7AAE67-6054-169E-9CF8-82ABA477C4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A35A14-16C9-5889-33FB-3924FB1AC0A2}"/>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8" name="Footer Placeholder 7">
            <a:extLst>
              <a:ext uri="{FF2B5EF4-FFF2-40B4-BE49-F238E27FC236}">
                <a16:creationId xmlns:a16="http://schemas.microsoft.com/office/drawing/2014/main" id="{41293711-3FBA-ACC2-7EA6-0E0ACED610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551E13-9DF4-64DF-3436-555CC08756B4}"/>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120178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2A92-AD85-6B76-A3CA-3195A8FE2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289905-A789-6B0F-1552-69CEE5CDB2F7}"/>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4" name="Footer Placeholder 3">
            <a:extLst>
              <a:ext uri="{FF2B5EF4-FFF2-40B4-BE49-F238E27FC236}">
                <a16:creationId xmlns:a16="http://schemas.microsoft.com/office/drawing/2014/main" id="{C9D1C3E1-DDD4-799E-5CA5-D5C0388534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1805B3-7C22-64F2-451B-82A17035A5CB}"/>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414465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92D7F7-A564-2660-3E00-4792D2EA577A}"/>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3" name="Footer Placeholder 2">
            <a:extLst>
              <a:ext uri="{FF2B5EF4-FFF2-40B4-BE49-F238E27FC236}">
                <a16:creationId xmlns:a16="http://schemas.microsoft.com/office/drawing/2014/main" id="{23D2AAE2-6EF3-2261-5F93-622E1A7D7A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C3C68C-753B-FE00-9CCC-092D0DC97A3D}"/>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248628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826D-1016-7CDE-65B3-42A14BBD7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8912B-CABF-C469-195B-723AF1984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0270EE-B9D0-80B5-F593-BBCC08F02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D16D2-A3F5-1376-9C43-D49B1DC6C0C6}"/>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6" name="Footer Placeholder 5">
            <a:extLst>
              <a:ext uri="{FF2B5EF4-FFF2-40B4-BE49-F238E27FC236}">
                <a16:creationId xmlns:a16="http://schemas.microsoft.com/office/drawing/2014/main" id="{491A4E47-E83D-4342-8DC0-ABE2D5AFE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2CCF3-FC38-DC0F-608D-FF36D9D3A312}"/>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296411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6D87-B29F-22D8-4153-437585033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5A62FB-917E-F480-02C0-615A3D4302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F90B3D-0785-4634-B32B-19FABC082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7622F8-B1EC-A82C-87A8-0E2592106A31}"/>
              </a:ext>
            </a:extLst>
          </p:cNvPr>
          <p:cNvSpPr>
            <a:spLocks noGrp="1"/>
          </p:cNvSpPr>
          <p:nvPr>
            <p:ph type="dt" sz="half" idx="10"/>
          </p:nvPr>
        </p:nvSpPr>
        <p:spPr/>
        <p:txBody>
          <a:bodyPr/>
          <a:lstStyle/>
          <a:p>
            <a:fld id="{3902B394-F68A-9244-AF26-7EF1EB107FA0}" type="datetimeFigureOut">
              <a:rPr lang="en-US" smtClean="0"/>
              <a:t>11/11/24</a:t>
            </a:fld>
            <a:endParaRPr lang="en-US"/>
          </a:p>
        </p:txBody>
      </p:sp>
      <p:sp>
        <p:nvSpPr>
          <p:cNvPr id="6" name="Footer Placeholder 5">
            <a:extLst>
              <a:ext uri="{FF2B5EF4-FFF2-40B4-BE49-F238E27FC236}">
                <a16:creationId xmlns:a16="http://schemas.microsoft.com/office/drawing/2014/main" id="{BACC7573-D54B-4869-A460-8F32C7B8C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7246E2-43D4-A83E-6C55-81C6882E7E03}"/>
              </a:ext>
            </a:extLst>
          </p:cNvPr>
          <p:cNvSpPr>
            <a:spLocks noGrp="1"/>
          </p:cNvSpPr>
          <p:nvPr>
            <p:ph type="sldNum" sz="quarter" idx="12"/>
          </p:nvPr>
        </p:nvSpPr>
        <p:spPr/>
        <p:txBody>
          <a:bodyPr/>
          <a:lstStyle/>
          <a:p>
            <a:fld id="{BF8758F1-9C97-054B-A4B1-0B7162E6ECB3}" type="slidenum">
              <a:rPr lang="en-US" smtClean="0"/>
              <a:t>‹#›</a:t>
            </a:fld>
            <a:endParaRPr lang="en-US"/>
          </a:p>
        </p:txBody>
      </p:sp>
    </p:spTree>
    <p:extLst>
      <p:ext uri="{BB962C8B-B14F-4D97-AF65-F5344CB8AC3E}">
        <p14:creationId xmlns:p14="http://schemas.microsoft.com/office/powerpoint/2010/main" val="270654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45689-CDA8-B0CF-546B-FC9133183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4F8C17-0963-3F08-2BBE-5F4154CE5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24557D-83F5-4F7C-F97D-B01D873FB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02B394-F68A-9244-AF26-7EF1EB107FA0}" type="datetimeFigureOut">
              <a:rPr lang="en-US" smtClean="0"/>
              <a:t>11/11/24</a:t>
            </a:fld>
            <a:endParaRPr lang="en-US"/>
          </a:p>
        </p:txBody>
      </p:sp>
      <p:sp>
        <p:nvSpPr>
          <p:cNvPr id="5" name="Footer Placeholder 4">
            <a:extLst>
              <a:ext uri="{FF2B5EF4-FFF2-40B4-BE49-F238E27FC236}">
                <a16:creationId xmlns:a16="http://schemas.microsoft.com/office/drawing/2014/main" id="{BF88DBCE-B286-7690-E5E4-A0F57AC164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735526-B32C-E8AF-9860-E50D651B37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8758F1-9C97-054B-A4B1-0B7162E6ECB3}" type="slidenum">
              <a:rPr lang="en-US" smtClean="0"/>
              <a:t>‹#›</a:t>
            </a:fld>
            <a:endParaRPr lang="en-US"/>
          </a:p>
        </p:txBody>
      </p:sp>
    </p:spTree>
    <p:extLst>
      <p:ext uri="{BB962C8B-B14F-4D97-AF65-F5344CB8AC3E}">
        <p14:creationId xmlns:p14="http://schemas.microsoft.com/office/powerpoint/2010/main" val="320092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cid:32271874-47d8-4302-8060-aaf6427fd46a@exch.unibas.ch"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cid:a2796f2e-c57a-4123-b772-713395ade921@exch.unibas.ch"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08606-B9BF-AE4F-8791-B9793A2BA36F}"/>
              </a:ext>
            </a:extLst>
          </p:cNvPr>
          <p:cNvPicPr>
            <a:picLocks noChangeAspect="1"/>
          </p:cNvPicPr>
          <p:nvPr/>
        </p:nvPicPr>
        <p:blipFill>
          <a:blip r:embed="rId2"/>
          <a:stretch>
            <a:fillRect/>
          </a:stretch>
        </p:blipFill>
        <p:spPr>
          <a:xfrm>
            <a:off x="-1" y="0"/>
            <a:ext cx="2527069" cy="6949440"/>
          </a:xfrm>
          <a:prstGeom prst="rect">
            <a:avLst/>
          </a:prstGeom>
        </p:spPr>
      </p:pic>
      <p:sp>
        <p:nvSpPr>
          <p:cNvPr id="5" name="TextBox 4">
            <a:extLst>
              <a:ext uri="{FF2B5EF4-FFF2-40B4-BE49-F238E27FC236}">
                <a16:creationId xmlns:a16="http://schemas.microsoft.com/office/drawing/2014/main" id="{B1926C6E-80E4-354E-8F3B-2B069F97E83C}"/>
              </a:ext>
            </a:extLst>
          </p:cNvPr>
          <p:cNvSpPr txBox="1"/>
          <p:nvPr/>
        </p:nvSpPr>
        <p:spPr>
          <a:xfrm>
            <a:off x="2527066" y="2803119"/>
            <a:ext cx="9664933" cy="4031873"/>
          </a:xfrm>
          <a:prstGeom prst="rect">
            <a:avLst/>
          </a:prstGeom>
          <a:noFill/>
        </p:spPr>
        <p:txBody>
          <a:bodyPr wrap="square" rtlCol="0">
            <a:spAutoFit/>
          </a:bodyPr>
          <a:lstStyle/>
          <a:p>
            <a:r>
              <a:rPr lang="en-CA" sz="2000" b="1" i="1" dirty="0"/>
              <a:t>Citation:</a:t>
            </a:r>
          </a:p>
          <a:p>
            <a:r>
              <a:rPr lang="en-CA" sz="2000" b="1" dirty="0"/>
              <a:t>Politics :</a:t>
            </a:r>
            <a:br>
              <a:rPr lang="en-CA" sz="2000" dirty="0"/>
            </a:br>
            <a:r>
              <a:rPr lang="en-CA" sz="2000" i="1" dirty="0"/>
              <a:t>"For Leadership in developing new advanced public policy frameworks related to the efficiency of mineral and metal resources for a global sustainable development"</a:t>
            </a:r>
            <a:endParaRPr lang="en-CA" sz="2000" dirty="0"/>
          </a:p>
          <a:p>
            <a:r>
              <a:rPr lang="en-CA" sz="2000" b="1" dirty="0"/>
              <a:t>Corporations:</a:t>
            </a:r>
            <a:br>
              <a:rPr lang="en-CA" sz="2000" dirty="0"/>
            </a:br>
            <a:r>
              <a:rPr lang="en-CA" sz="2000" i="1" dirty="0"/>
              <a:t>"For Leadership in developing and applying new innovative business plans and operation technologies for a sustainable development of the company in the environment, economy and social points of view"</a:t>
            </a:r>
            <a:endParaRPr lang="en-CA" sz="2000" dirty="0"/>
          </a:p>
          <a:p>
            <a:r>
              <a:rPr lang="en-CA" sz="2000" b="1" dirty="0"/>
              <a:t>Academia:</a:t>
            </a:r>
            <a:br>
              <a:rPr lang="en-CA" sz="2000" dirty="0"/>
            </a:br>
            <a:r>
              <a:rPr lang="en-CA" sz="2000" i="1" dirty="0"/>
              <a:t>" For Leadership in developing new technologies that contribute to a global sustainable development as per FLOGEN Sustainability Framework in the environment, economy and social points of view "</a:t>
            </a:r>
            <a:endParaRPr lang="en-CA" sz="2000" dirty="0"/>
          </a:p>
          <a:p>
            <a:endParaRPr lang="en-US" sz="1600" dirty="0"/>
          </a:p>
        </p:txBody>
      </p:sp>
      <p:pic>
        <p:nvPicPr>
          <p:cNvPr id="7" name="Picture 6">
            <a:extLst>
              <a:ext uri="{FF2B5EF4-FFF2-40B4-BE49-F238E27FC236}">
                <a16:creationId xmlns:a16="http://schemas.microsoft.com/office/drawing/2014/main" id="{A0459E65-BA72-A848-AF56-8C5149B606C1}"/>
              </a:ext>
            </a:extLst>
          </p:cNvPr>
          <p:cNvPicPr>
            <a:picLocks noChangeAspect="1"/>
          </p:cNvPicPr>
          <p:nvPr/>
        </p:nvPicPr>
        <p:blipFill>
          <a:blip r:embed="rId3"/>
          <a:stretch>
            <a:fillRect/>
          </a:stretch>
        </p:blipFill>
        <p:spPr>
          <a:xfrm>
            <a:off x="2527066" y="-1"/>
            <a:ext cx="2313674" cy="2768145"/>
          </a:xfrm>
          <a:prstGeom prst="rect">
            <a:avLst/>
          </a:prstGeom>
        </p:spPr>
      </p:pic>
      <p:sp>
        <p:nvSpPr>
          <p:cNvPr id="8" name="TextBox 7">
            <a:extLst>
              <a:ext uri="{FF2B5EF4-FFF2-40B4-BE49-F238E27FC236}">
                <a16:creationId xmlns:a16="http://schemas.microsoft.com/office/drawing/2014/main" id="{56C74D84-7282-1F4A-B0E5-0806E4D8EC4A}"/>
              </a:ext>
            </a:extLst>
          </p:cNvPr>
          <p:cNvSpPr txBox="1"/>
          <p:nvPr/>
        </p:nvSpPr>
        <p:spPr>
          <a:xfrm>
            <a:off x="4840740" y="7620"/>
            <a:ext cx="7059168" cy="2708434"/>
          </a:xfrm>
          <a:prstGeom prst="rect">
            <a:avLst/>
          </a:prstGeom>
          <a:noFill/>
        </p:spPr>
        <p:txBody>
          <a:bodyPr wrap="square" rtlCol="0">
            <a:spAutoFit/>
          </a:bodyPr>
          <a:lstStyle/>
          <a:p>
            <a:r>
              <a:rPr lang="en-CA" sz="3200" b="1" dirty="0">
                <a:solidFill>
                  <a:srgbClr val="0000FF"/>
                </a:solidFill>
                <a:effectLst>
                  <a:outerShdw blurRad="38100" dist="38100" dir="2700000" algn="tl">
                    <a:srgbClr val="000000">
                      <a:alpha val="43137"/>
                    </a:srgbClr>
                  </a:outerShdw>
                </a:effectLst>
              </a:rPr>
              <a:t>Fray International Sustainability Award </a:t>
            </a:r>
          </a:p>
          <a:p>
            <a:r>
              <a:rPr lang="en-CA" sz="2000" dirty="0"/>
              <a:t>In honor of the distinguished work and lifetime achievements of Dr. Derek J. Fray, Emeritus Professor, University of Cambridge, UK whose illustrious biography includes among others almost 400 scientific papers, approximately 179 patents arising from 62 families of patents and several Fellowships of some of the most prestigious professional societies around the world.</a:t>
            </a:r>
          </a:p>
          <a:p>
            <a:endParaRPr lang="en-US" dirty="0"/>
          </a:p>
        </p:txBody>
      </p:sp>
    </p:spTree>
    <p:extLst>
      <p:ext uri="{BB962C8B-B14F-4D97-AF65-F5344CB8AC3E}">
        <p14:creationId xmlns:p14="http://schemas.microsoft.com/office/powerpoint/2010/main" val="126424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a photo in front of a statue&#10;&#10;Description automatically generated">
            <a:extLst>
              <a:ext uri="{FF2B5EF4-FFF2-40B4-BE49-F238E27FC236}">
                <a16:creationId xmlns:a16="http://schemas.microsoft.com/office/drawing/2014/main" id="{8497756B-DB9D-E39E-F8D2-09A63BCC32D5}"/>
              </a:ext>
            </a:extLst>
          </p:cNvPr>
          <p:cNvPicPr>
            <a:picLocks noChangeAspect="1"/>
          </p:cNvPicPr>
          <p:nvPr/>
        </p:nvPicPr>
        <p:blipFill rotWithShape="1">
          <a:blip r:embed="rId2" r:link="rId3" cstate="print">
            <a:extLst>
              <a:ext uri="{28A0092B-C50C-407E-A947-70E740481C1C}">
                <a14:useLocalDpi xmlns:a14="http://schemas.microsoft.com/office/drawing/2010/main" val="0"/>
              </a:ext>
            </a:extLst>
          </a:blip>
          <a:srcRect l="27457" t="30449" r="11431" b="13701"/>
          <a:stretch>
            <a:fillRect/>
          </a:stretch>
        </p:blipFill>
        <p:spPr bwMode="auto">
          <a:xfrm>
            <a:off x="6750631" y="358380"/>
            <a:ext cx="4951218" cy="6033215"/>
          </a:xfrm>
          <a:prstGeom prst="rect">
            <a:avLst/>
          </a:prstGeom>
          <a:noFill/>
          <a:ln>
            <a:noFill/>
          </a:ln>
          <a:extLst>
            <a:ext uri="{53640926-AAD7-44D8-BBD7-CCE9431645EC}">
              <a14:shadowObscured xmlns:a14="http://schemas.microsoft.com/office/drawing/2010/main"/>
            </a:ext>
          </a:extLst>
        </p:spPr>
      </p:pic>
      <p:pic>
        <p:nvPicPr>
          <p:cNvPr id="3" name="Picture 2" descr="A person and person sitting at a table&#10;&#10;Description automatically generated">
            <a:extLst>
              <a:ext uri="{FF2B5EF4-FFF2-40B4-BE49-F238E27FC236}">
                <a16:creationId xmlns:a16="http://schemas.microsoft.com/office/drawing/2014/main" id="{CE57D0DA-4B48-59D0-1FFC-A933F32A2EDA}"/>
              </a:ext>
            </a:extLst>
          </p:cNvPr>
          <p:cNvPicPr>
            <a:picLocks noChangeAspect="1"/>
          </p:cNvPicPr>
          <p:nvPr/>
        </p:nvPicPr>
        <p:blipFill rotWithShape="1">
          <a:blip r:embed="rId4" r:link="rId5" cstate="print">
            <a:extLst>
              <a:ext uri="{28A0092B-C50C-407E-A947-70E740481C1C}">
                <a14:useLocalDpi xmlns:a14="http://schemas.microsoft.com/office/drawing/2010/main" val="0"/>
              </a:ext>
            </a:extLst>
          </a:blip>
          <a:srcRect l="7479" t="20993" r="5020" b="32533"/>
          <a:stretch>
            <a:fillRect/>
          </a:stretch>
        </p:blipFill>
        <p:spPr bwMode="auto">
          <a:xfrm>
            <a:off x="490151" y="358380"/>
            <a:ext cx="5336060" cy="3778895"/>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D6FAD624-28B1-1492-789E-D87CA89EE82D}"/>
              </a:ext>
            </a:extLst>
          </p:cNvPr>
          <p:cNvSpPr txBox="1"/>
          <p:nvPr/>
        </p:nvSpPr>
        <p:spPr>
          <a:xfrm>
            <a:off x="490151" y="4497859"/>
            <a:ext cx="5336060" cy="830997"/>
          </a:xfrm>
          <a:prstGeom prst="rect">
            <a:avLst/>
          </a:prstGeom>
          <a:noFill/>
        </p:spPr>
        <p:txBody>
          <a:bodyPr wrap="square" rtlCol="0">
            <a:spAutoFit/>
          </a:bodyPr>
          <a:lstStyle/>
          <a:p>
            <a:r>
              <a:rPr lang="en-CA" sz="2400" dirty="0"/>
              <a:t>May 2023 Keynote Lectures in Tokyo (left) and Osaka (right)</a:t>
            </a:r>
          </a:p>
        </p:txBody>
      </p:sp>
    </p:spTree>
    <p:extLst>
      <p:ext uri="{BB962C8B-B14F-4D97-AF65-F5344CB8AC3E}">
        <p14:creationId xmlns:p14="http://schemas.microsoft.com/office/powerpoint/2010/main" val="216691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636"/>
            <a:ext cx="12003110" cy="830997"/>
          </a:xfrm>
          <a:prstGeom prst="rect">
            <a:avLst/>
          </a:prstGeom>
        </p:spPr>
        <p:txBody>
          <a:bodyPr wrap="square">
            <a:spAutoFit/>
          </a:bodyPr>
          <a:lstStyle/>
          <a:p>
            <a:r>
              <a:rPr lang="en-CA" sz="4800" b="1" dirty="0">
                <a:solidFill>
                  <a:srgbClr val="0000FF"/>
                </a:solidFill>
                <a:effectLst>
                  <a:outerShdw blurRad="38100" dist="38100" dir="2700000" algn="tl">
                    <a:srgbClr val="000000">
                      <a:alpha val="43137"/>
                    </a:srgbClr>
                  </a:outerShdw>
                </a:effectLst>
              </a:rPr>
              <a:t>Sustainable Industrial Processing Summit</a:t>
            </a:r>
            <a:endParaRPr lang="en-CA" sz="4800" dirty="0">
              <a:solidFill>
                <a:srgbClr val="0000FF"/>
              </a:solidFill>
              <a:effectLst>
                <a:outerShdw blurRad="38100" dist="38100" dir="2700000" algn="tl">
                  <a:srgbClr val="000000">
                    <a:alpha val="43137"/>
                  </a:srgbClr>
                </a:outerShdw>
              </a:effectLst>
            </a:endParaRPr>
          </a:p>
        </p:txBody>
      </p:sp>
      <p:sp>
        <p:nvSpPr>
          <p:cNvPr id="6" name="Rectangle 5"/>
          <p:cNvSpPr/>
          <p:nvPr/>
        </p:nvSpPr>
        <p:spPr>
          <a:xfrm>
            <a:off x="0" y="752512"/>
            <a:ext cx="10959921" cy="1015663"/>
          </a:xfrm>
          <a:prstGeom prst="rect">
            <a:avLst/>
          </a:prstGeom>
        </p:spPr>
        <p:txBody>
          <a:bodyPr wrap="square">
            <a:spAutoFit/>
          </a:bodyPr>
          <a:lstStyle/>
          <a:p>
            <a:r>
              <a:rPr lang="en-CA" sz="6000" b="1" dirty="0">
                <a:solidFill>
                  <a:srgbClr val="FF0000"/>
                </a:solidFill>
                <a:effectLst>
                  <a:outerShdw blurRad="38100" dist="38100" dir="2700000" algn="tl">
                    <a:srgbClr val="000000">
                      <a:alpha val="43137"/>
                    </a:srgbClr>
                  </a:outerShdw>
                </a:effectLst>
              </a:rPr>
              <a:t>2024 STARS: </a:t>
            </a:r>
          </a:p>
        </p:txBody>
      </p:sp>
      <p:sp>
        <p:nvSpPr>
          <p:cNvPr id="10" name="Rectangle 9"/>
          <p:cNvSpPr/>
          <p:nvPr/>
        </p:nvSpPr>
        <p:spPr>
          <a:xfrm>
            <a:off x="202506" y="6258510"/>
            <a:ext cx="11697573" cy="523220"/>
          </a:xfrm>
          <a:prstGeom prst="rect">
            <a:avLst/>
          </a:prstGeom>
        </p:spPr>
        <p:txBody>
          <a:bodyPr wrap="square">
            <a:spAutoFit/>
          </a:bodyPr>
          <a:lstStyle/>
          <a:p>
            <a:pPr algn="ctr"/>
            <a:r>
              <a:rPr lang="en-CA" sz="2800" dirty="0"/>
              <a:t>   </a:t>
            </a:r>
            <a:r>
              <a:rPr lang="en-CA" sz="2800" b="1" dirty="0">
                <a:solidFill>
                  <a:srgbClr val="0000FF"/>
                </a:solidFill>
                <a:effectLst>
                  <a:outerShdw blurRad="38100" dist="38100" dir="2700000" algn="tl">
                    <a:srgbClr val="000000">
                      <a:alpha val="43137"/>
                    </a:srgbClr>
                  </a:outerShdw>
                </a:effectLst>
              </a:rPr>
              <a:t>FLOGEN</a:t>
            </a:r>
            <a:r>
              <a:rPr lang="en-CA" sz="2800" b="1" dirty="0">
                <a:solidFill>
                  <a:srgbClr val="FF0000"/>
                </a:solidFill>
                <a:effectLst>
                  <a:outerShdw blurRad="38100" dist="38100" dir="2700000" algn="tl">
                    <a:srgbClr val="000000">
                      <a:alpha val="43137"/>
                    </a:srgbClr>
                  </a:outerShdw>
                </a:effectLst>
              </a:rPr>
              <a:t> STARS </a:t>
            </a:r>
            <a:r>
              <a:rPr lang="en-CA" sz="2800" b="1" dirty="0">
                <a:solidFill>
                  <a:srgbClr val="0000FF"/>
                </a:solidFill>
                <a:effectLst>
                  <a:outerShdw blurRad="38100" dist="38100" dir="2700000" algn="tl">
                    <a:srgbClr val="000000">
                      <a:alpha val="43137"/>
                    </a:srgbClr>
                  </a:outerShdw>
                </a:effectLst>
              </a:rPr>
              <a:t>OUTREACH</a:t>
            </a:r>
          </a:p>
        </p:txBody>
      </p:sp>
      <p:sp>
        <p:nvSpPr>
          <p:cNvPr id="11" name="Rectangle 10"/>
          <p:cNvSpPr/>
          <p:nvPr/>
        </p:nvSpPr>
        <p:spPr>
          <a:xfrm>
            <a:off x="3210136" y="1712425"/>
            <a:ext cx="8981864" cy="4647426"/>
          </a:xfrm>
          <a:prstGeom prst="rect">
            <a:avLst/>
          </a:prstGeom>
        </p:spPr>
        <p:txBody>
          <a:bodyPr wrap="square">
            <a:spAutoFit/>
          </a:bodyPr>
          <a:lstStyle/>
          <a:p>
            <a:pPr algn="ctr"/>
            <a:r>
              <a:rPr lang="pt-BR" sz="6000" b="1" dirty="0">
                <a:solidFill>
                  <a:srgbClr val="0000FF"/>
                </a:solidFill>
                <a:effectLst>
                  <a:outerShdw blurRad="38100" dist="38100" dir="2700000" algn="tl">
                    <a:srgbClr val="000000">
                      <a:alpha val="43137"/>
                    </a:srgbClr>
                  </a:outerShdw>
                </a:effectLst>
              </a:rPr>
              <a:t>Hans Leuenberger</a:t>
            </a:r>
          </a:p>
          <a:p>
            <a:pPr algn="ctr" rtl="0">
              <a:spcBef>
                <a:spcPts val="0"/>
              </a:spcBef>
              <a:spcAft>
                <a:spcPts val="0"/>
              </a:spcAft>
            </a:pPr>
            <a:r>
              <a:rPr lang="en-CA" sz="4400" b="1" i="0" u="none" strike="noStrike" dirty="0">
                <a:solidFill>
                  <a:srgbClr val="0000FF"/>
                </a:solidFill>
                <a:effectLst>
                  <a:outerShdw blurRad="38100" dist="38100" dir="2700000" algn="tl">
                    <a:srgbClr val="000000">
                      <a:alpha val="43137"/>
                    </a:srgbClr>
                  </a:outerShdw>
                </a:effectLst>
              </a:rPr>
              <a:t>Professor</a:t>
            </a:r>
            <a:endParaRPr lang="en-CA" sz="4400" b="1" dirty="0">
              <a:solidFill>
                <a:srgbClr val="0000FF"/>
              </a:solidFill>
              <a:effectLst>
                <a:outerShdw blurRad="38100" dist="38100" dir="2700000" algn="tl">
                  <a:srgbClr val="000000">
                    <a:alpha val="43137"/>
                  </a:srgbClr>
                </a:outerShdw>
              </a:effectLst>
            </a:endParaRPr>
          </a:p>
          <a:p>
            <a:pPr algn="ctr" rtl="0">
              <a:spcBef>
                <a:spcPts val="0"/>
              </a:spcBef>
              <a:spcAft>
                <a:spcPts val="0"/>
              </a:spcAft>
            </a:pPr>
            <a:r>
              <a:rPr lang="en-CA" sz="4000" b="1" i="0" u="none" strike="noStrike" dirty="0">
                <a:solidFill>
                  <a:srgbClr val="0000FF"/>
                </a:solidFill>
                <a:effectLst>
                  <a:outerShdw blurRad="38100" dist="38100" dir="2700000" algn="tl">
                    <a:srgbClr val="000000">
                      <a:alpha val="43137"/>
                    </a:srgbClr>
                  </a:outerShdw>
                </a:effectLst>
              </a:rPr>
              <a:t>University of Florida, </a:t>
            </a:r>
            <a:r>
              <a:rPr lang="en-CA" sz="4000" b="1" dirty="0">
                <a:solidFill>
                  <a:srgbClr val="0000FF"/>
                </a:solidFill>
                <a:effectLst>
                  <a:outerShdw blurRad="38100" dist="38100" dir="2700000" algn="tl">
                    <a:srgbClr val="000000">
                      <a:alpha val="43137"/>
                    </a:srgbClr>
                  </a:outerShdw>
                </a:effectLst>
              </a:rPr>
              <a:t>Orlando</a:t>
            </a:r>
          </a:p>
          <a:p>
            <a:pPr algn="ctr"/>
            <a:endParaRPr lang="en-US" sz="2800" b="1" dirty="0">
              <a:solidFill>
                <a:srgbClr val="0000FF"/>
              </a:solidFill>
            </a:endParaRPr>
          </a:p>
          <a:p>
            <a:pPr algn="ctr"/>
            <a:r>
              <a:rPr lang="en-US" sz="3600" b="1" dirty="0">
                <a:solidFill>
                  <a:srgbClr val="0000FF"/>
                </a:solidFill>
              </a:rPr>
              <a:t>Field:</a:t>
            </a:r>
            <a:r>
              <a:rPr lang="en-US" sz="3600" b="1" dirty="0"/>
              <a:t> </a:t>
            </a:r>
            <a:r>
              <a:rPr lang="en-US" sz="3600" b="1" dirty="0">
                <a:solidFill>
                  <a:srgbClr val="FF0000"/>
                </a:solidFill>
              </a:rPr>
              <a:t>Pharmaceutical Sciences and Industrial Applications</a:t>
            </a:r>
          </a:p>
          <a:p>
            <a:pPr algn="ctr" rtl="0">
              <a:spcBef>
                <a:spcPts val="0"/>
              </a:spcBef>
              <a:spcAft>
                <a:spcPts val="0"/>
              </a:spcAft>
            </a:pPr>
            <a:endParaRPr lang="en-CA" sz="4400" b="1" dirty="0">
              <a:solidFill>
                <a:srgbClr val="0000FF"/>
              </a:solidFill>
              <a:effectLst>
                <a:outerShdw blurRad="38100" dist="38100" dir="2700000" algn="tl">
                  <a:srgbClr val="000000">
                    <a:alpha val="43137"/>
                  </a:srgbClr>
                </a:outerShdw>
              </a:effectLst>
            </a:endParaRPr>
          </a:p>
        </p:txBody>
      </p:sp>
      <p:sp>
        <p:nvSpPr>
          <p:cNvPr id="13" name="TextBox 12"/>
          <p:cNvSpPr txBox="1"/>
          <p:nvPr/>
        </p:nvSpPr>
        <p:spPr>
          <a:xfrm>
            <a:off x="1661374" y="5612179"/>
            <a:ext cx="10341735" cy="646331"/>
          </a:xfrm>
          <a:prstGeom prst="rect">
            <a:avLst/>
          </a:prstGeom>
          <a:noFill/>
        </p:spPr>
        <p:txBody>
          <a:bodyPr wrap="square" rtlCol="0">
            <a:spAutoFit/>
          </a:bodyPr>
          <a:lstStyle/>
          <a:p>
            <a:r>
              <a:rPr lang="en-CA" sz="3600" b="1" dirty="0">
                <a:solidFill>
                  <a:srgbClr val="FF0000"/>
                </a:solidFill>
                <a:effectLst>
                  <a:outerShdw blurRad="38100" dist="38100" dir="2700000" algn="tl">
                    <a:srgbClr val="000000">
                      <a:alpha val="43137"/>
                    </a:srgbClr>
                  </a:outerShdw>
                </a:effectLst>
              </a:rPr>
              <a:t>FRAY INTERNATIONAL SUSTAINABILITY AWARD</a:t>
            </a:r>
          </a:p>
        </p:txBody>
      </p:sp>
      <p:pic>
        <p:nvPicPr>
          <p:cNvPr id="5" name="Picture 4" descr="A close-up of a person&#10;&#10;Description automatically generated">
            <a:extLst>
              <a:ext uri="{FF2B5EF4-FFF2-40B4-BE49-F238E27FC236}">
                <a16:creationId xmlns:a16="http://schemas.microsoft.com/office/drawing/2014/main" id="{ACC8372F-B64A-FC2B-19C2-28145F9E4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363" y="1972032"/>
            <a:ext cx="2781000" cy="3564000"/>
          </a:xfrm>
          <a:prstGeom prst="rect">
            <a:avLst/>
          </a:prstGeom>
        </p:spPr>
      </p:pic>
    </p:spTree>
    <p:extLst>
      <p:ext uri="{BB962C8B-B14F-4D97-AF65-F5344CB8AC3E}">
        <p14:creationId xmlns:p14="http://schemas.microsoft.com/office/powerpoint/2010/main" val="1254645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D4A1-9C5E-3E35-082C-ECBAE3D5EF9C}"/>
              </a:ext>
            </a:extLst>
          </p:cNvPr>
          <p:cNvSpPr>
            <a:spLocks noGrp="1"/>
          </p:cNvSpPr>
          <p:nvPr>
            <p:ph type="title"/>
          </p:nvPr>
        </p:nvSpPr>
        <p:spPr>
          <a:xfrm>
            <a:off x="419099" y="392834"/>
            <a:ext cx="11353800" cy="1325563"/>
          </a:xfrm>
        </p:spPr>
        <p:txBody>
          <a:bodyPr>
            <a:noAutofit/>
          </a:bodyPr>
          <a:lstStyle/>
          <a:p>
            <a:r>
              <a:rPr lang="en-CA" sz="2800" b="0" i="0" dirty="0">
                <a:solidFill>
                  <a:srgbClr val="000000"/>
                </a:solidFill>
                <a:effectLst/>
                <a:latin typeface="Arial" panose="020B0604020202020204" pitchFamily="34" charset="0"/>
              </a:rPr>
              <a:t>Dr. Hans Leuenberger receiving the Fray International Sustainability Award from Dr. Florian Kongoli at FLOGEN SIPS 2024</a:t>
            </a:r>
            <a:br>
              <a:rPr lang="en-CA" sz="2800" dirty="0"/>
            </a:br>
            <a:endParaRPr lang="en-US" sz="2800" dirty="0"/>
          </a:p>
        </p:txBody>
      </p:sp>
      <p:pic>
        <p:nvPicPr>
          <p:cNvPr id="5" name="Content Placeholder 4" descr="Men in suits shaking hands with a trophy&#10;&#10;Description automatically generated">
            <a:extLst>
              <a:ext uri="{FF2B5EF4-FFF2-40B4-BE49-F238E27FC236}">
                <a16:creationId xmlns:a16="http://schemas.microsoft.com/office/drawing/2014/main" id="{B00E8583-AFA3-E816-2445-BE2FA9DB08D2}"/>
              </a:ext>
            </a:extLst>
          </p:cNvPr>
          <p:cNvPicPr>
            <a:picLocks noGrp="1" noChangeAspect="1"/>
          </p:cNvPicPr>
          <p:nvPr>
            <p:ph idx="1"/>
          </p:nvPr>
        </p:nvPicPr>
        <p:blipFill>
          <a:blip r:embed="rId2"/>
          <a:stretch>
            <a:fillRect/>
          </a:stretch>
        </p:blipFill>
        <p:spPr>
          <a:xfrm>
            <a:off x="2362611" y="1607561"/>
            <a:ext cx="6944663" cy="4625254"/>
          </a:xfrm>
        </p:spPr>
      </p:pic>
    </p:spTree>
    <p:extLst>
      <p:ext uri="{BB962C8B-B14F-4D97-AF65-F5344CB8AC3E}">
        <p14:creationId xmlns:p14="http://schemas.microsoft.com/office/powerpoint/2010/main" val="338523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98DB0-98E4-7ADB-BC45-4DA990F27D48}"/>
              </a:ext>
            </a:extLst>
          </p:cNvPr>
          <p:cNvSpPr>
            <a:spLocks noGrp="1"/>
          </p:cNvSpPr>
          <p:nvPr>
            <p:ph type="title"/>
          </p:nvPr>
        </p:nvSpPr>
        <p:spPr>
          <a:xfrm>
            <a:off x="838200" y="681037"/>
            <a:ext cx="11215255" cy="1325563"/>
          </a:xfrm>
        </p:spPr>
        <p:txBody>
          <a:bodyPr>
            <a:normAutofit fontScale="90000"/>
          </a:bodyPr>
          <a:lstStyle/>
          <a:p>
            <a:r>
              <a:rPr lang="en-CA" sz="3100" b="0" i="0" dirty="0">
                <a:solidFill>
                  <a:srgbClr val="000000"/>
                </a:solidFill>
                <a:effectLst/>
                <a:latin typeface="Arial" panose="020B0604020202020204" pitchFamily="34" charset="0"/>
              </a:rPr>
              <a:t>Dr. Florian Kongoli congratulating Dr. Hans Leuenberger during the FLOGEN SIPS 2024 award ceremony</a:t>
            </a:r>
            <a:br>
              <a:rPr lang="en-CA" dirty="0"/>
            </a:br>
            <a:endParaRPr lang="en-US" dirty="0"/>
          </a:p>
        </p:txBody>
      </p:sp>
      <p:pic>
        <p:nvPicPr>
          <p:cNvPr id="5" name="Content Placeholder 4" descr="A person holding a paper and a microphone&#10;&#10;Description automatically generated">
            <a:extLst>
              <a:ext uri="{FF2B5EF4-FFF2-40B4-BE49-F238E27FC236}">
                <a16:creationId xmlns:a16="http://schemas.microsoft.com/office/drawing/2014/main" id="{8E25AD2F-1EC0-4657-8733-9210EE4EBF6D}"/>
              </a:ext>
            </a:extLst>
          </p:cNvPr>
          <p:cNvPicPr>
            <a:picLocks noGrp="1" noChangeAspect="1"/>
          </p:cNvPicPr>
          <p:nvPr>
            <p:ph idx="1"/>
          </p:nvPr>
        </p:nvPicPr>
        <p:blipFill>
          <a:blip r:embed="rId2"/>
          <a:stretch>
            <a:fillRect/>
          </a:stretch>
        </p:blipFill>
        <p:spPr>
          <a:xfrm>
            <a:off x="2834089" y="1825625"/>
            <a:ext cx="6523821" cy="4351338"/>
          </a:xfrm>
        </p:spPr>
      </p:pic>
    </p:spTree>
    <p:extLst>
      <p:ext uri="{BB962C8B-B14F-4D97-AF65-F5344CB8AC3E}">
        <p14:creationId xmlns:p14="http://schemas.microsoft.com/office/powerpoint/2010/main" val="3350305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8A0D-44BA-CCFE-0FD3-9EC7DA5B1A09}"/>
              </a:ext>
            </a:extLst>
          </p:cNvPr>
          <p:cNvSpPr>
            <a:spLocks noGrp="1"/>
          </p:cNvSpPr>
          <p:nvPr>
            <p:ph type="title"/>
          </p:nvPr>
        </p:nvSpPr>
        <p:spPr/>
        <p:txBody>
          <a:bodyPr>
            <a:normAutofit/>
          </a:bodyPr>
          <a:lstStyle/>
          <a:p>
            <a:r>
              <a:rPr lang="en-CA" sz="2800" b="0" i="0">
                <a:solidFill>
                  <a:srgbClr val="000000"/>
                </a:solidFill>
                <a:effectLst/>
                <a:latin typeface="Arial" panose="020B0604020202020204" pitchFamily="34" charset="0"/>
              </a:rPr>
              <a:t>Dr. Hans Leuenberger delivering an acceptance speech during the FLOGEN SIPS 2024 award ceremony</a:t>
            </a:r>
            <a:endParaRPr lang="en-US" sz="2800" dirty="0"/>
          </a:p>
        </p:txBody>
      </p:sp>
      <p:pic>
        <p:nvPicPr>
          <p:cNvPr id="5" name="Content Placeholder 4">
            <a:extLst>
              <a:ext uri="{FF2B5EF4-FFF2-40B4-BE49-F238E27FC236}">
                <a16:creationId xmlns:a16="http://schemas.microsoft.com/office/drawing/2014/main" id="{C8372BFA-D46D-10F1-BC0E-B90FA6C48557}"/>
              </a:ext>
            </a:extLst>
          </p:cNvPr>
          <p:cNvPicPr>
            <a:picLocks noGrp="1" noChangeAspect="1"/>
          </p:cNvPicPr>
          <p:nvPr>
            <p:ph idx="1"/>
          </p:nvPr>
        </p:nvPicPr>
        <p:blipFill>
          <a:blip r:embed="rId2"/>
          <a:stretch>
            <a:fillRect/>
          </a:stretch>
        </p:blipFill>
        <p:spPr>
          <a:xfrm>
            <a:off x="2829306" y="1825625"/>
            <a:ext cx="6533387" cy="4351338"/>
          </a:xfrm>
        </p:spPr>
      </p:pic>
    </p:spTree>
    <p:extLst>
      <p:ext uri="{BB962C8B-B14F-4D97-AF65-F5344CB8AC3E}">
        <p14:creationId xmlns:p14="http://schemas.microsoft.com/office/powerpoint/2010/main" val="58123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men in military uniforms&#10;&#10;Description automatically generated">
            <a:extLst>
              <a:ext uri="{FF2B5EF4-FFF2-40B4-BE49-F238E27FC236}">
                <a16:creationId xmlns:a16="http://schemas.microsoft.com/office/drawing/2014/main" id="{442DD507-CD19-86D9-4EA3-F38A919B04D4}"/>
              </a:ext>
            </a:extLst>
          </p:cNvPr>
          <p:cNvPicPr>
            <a:picLocks noChangeAspect="1"/>
          </p:cNvPicPr>
          <p:nvPr/>
        </p:nvPicPr>
        <p:blipFill>
          <a:blip r:embed="rId2"/>
          <a:srcRect l="7058" r="6180"/>
          <a:stretch/>
        </p:blipFill>
        <p:spPr>
          <a:xfrm>
            <a:off x="2191436" y="232749"/>
            <a:ext cx="7394692" cy="5554468"/>
          </a:xfrm>
          <a:prstGeom prst="rect">
            <a:avLst/>
          </a:prstGeom>
        </p:spPr>
      </p:pic>
      <p:sp>
        <p:nvSpPr>
          <p:cNvPr id="3" name="TextBox 2">
            <a:extLst>
              <a:ext uri="{FF2B5EF4-FFF2-40B4-BE49-F238E27FC236}">
                <a16:creationId xmlns:a16="http://schemas.microsoft.com/office/drawing/2014/main" id="{248001E3-DBB9-4A55-9AB2-00C9C339E646}"/>
              </a:ext>
            </a:extLst>
          </p:cNvPr>
          <p:cNvSpPr txBox="1"/>
          <p:nvPr/>
        </p:nvSpPr>
        <p:spPr>
          <a:xfrm>
            <a:off x="1788607" y="5989502"/>
            <a:ext cx="9917723" cy="461665"/>
          </a:xfrm>
          <a:prstGeom prst="rect">
            <a:avLst/>
          </a:prstGeom>
          <a:noFill/>
        </p:spPr>
        <p:txBody>
          <a:bodyPr wrap="square" rtlCol="0">
            <a:spAutoFit/>
          </a:bodyPr>
          <a:lstStyle/>
          <a:p>
            <a:r>
              <a:rPr lang="en-CA" sz="2400" dirty="0"/>
              <a:t>First task in the Swiss Army as an artillery weather soldier, part time (1962-68)</a:t>
            </a:r>
          </a:p>
        </p:txBody>
      </p:sp>
    </p:spTree>
    <p:extLst>
      <p:ext uri="{BB962C8B-B14F-4D97-AF65-F5344CB8AC3E}">
        <p14:creationId xmlns:p14="http://schemas.microsoft.com/office/powerpoint/2010/main" val="2334816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99BCA0-69A8-59D0-263A-331BECEDD0CD}"/>
              </a:ext>
            </a:extLst>
          </p:cNvPr>
          <p:cNvPicPr>
            <a:picLocks noChangeAspect="1"/>
          </p:cNvPicPr>
          <p:nvPr/>
        </p:nvPicPr>
        <p:blipFill rotWithShape="1">
          <a:blip r:embed="rId2"/>
          <a:srcRect l="190" t="14489" r="11236" b="5639"/>
          <a:stretch/>
        </p:blipFill>
        <p:spPr bwMode="auto">
          <a:xfrm>
            <a:off x="659978" y="478331"/>
            <a:ext cx="2978150" cy="5530850"/>
          </a:xfrm>
          <a:prstGeom prst="rect">
            <a:avLst/>
          </a:prstGeom>
          <a:ln>
            <a:noFill/>
          </a:ln>
          <a:extLst>
            <a:ext uri="{53640926-AAD7-44D8-BBD7-CCE9431645EC}">
              <a14:shadowObscured xmlns:a14="http://schemas.microsoft.com/office/drawing/2010/main"/>
            </a:ext>
          </a:extLst>
        </p:spPr>
      </p:pic>
      <p:pic>
        <p:nvPicPr>
          <p:cNvPr id="3" name="Picture 2" descr="A person and person sitting at a table&#10;&#10;Description automatically generated">
            <a:extLst>
              <a:ext uri="{FF2B5EF4-FFF2-40B4-BE49-F238E27FC236}">
                <a16:creationId xmlns:a16="http://schemas.microsoft.com/office/drawing/2014/main" id="{19F795A5-A8B8-ADD2-D85C-5DBA70D0FE4E}"/>
              </a:ext>
            </a:extLst>
          </p:cNvPr>
          <p:cNvPicPr>
            <a:picLocks noChangeAspect="1"/>
          </p:cNvPicPr>
          <p:nvPr/>
        </p:nvPicPr>
        <p:blipFill>
          <a:blip r:embed="rId3"/>
          <a:stretch>
            <a:fillRect/>
          </a:stretch>
        </p:blipFill>
        <p:spPr>
          <a:xfrm>
            <a:off x="4177418" y="478331"/>
            <a:ext cx="7354603" cy="4886014"/>
          </a:xfrm>
          <a:prstGeom prst="rect">
            <a:avLst/>
          </a:prstGeom>
        </p:spPr>
      </p:pic>
      <p:sp>
        <p:nvSpPr>
          <p:cNvPr id="4" name="TextBox 3">
            <a:extLst>
              <a:ext uri="{FF2B5EF4-FFF2-40B4-BE49-F238E27FC236}">
                <a16:creationId xmlns:a16="http://schemas.microsoft.com/office/drawing/2014/main" id="{5C105A0D-7250-C499-28D6-0808F08F8E62}"/>
              </a:ext>
            </a:extLst>
          </p:cNvPr>
          <p:cNvSpPr txBox="1"/>
          <p:nvPr/>
        </p:nvSpPr>
        <p:spPr>
          <a:xfrm>
            <a:off x="4874741" y="5547516"/>
            <a:ext cx="7454291" cy="461665"/>
          </a:xfrm>
          <a:prstGeom prst="rect">
            <a:avLst/>
          </a:prstGeom>
          <a:noFill/>
        </p:spPr>
        <p:txBody>
          <a:bodyPr wrap="square" rtlCol="0">
            <a:spAutoFit/>
          </a:bodyPr>
          <a:lstStyle/>
          <a:p>
            <a:r>
              <a:rPr lang="en-CA" sz="2400" dirty="0"/>
              <a:t>Wedding with Adriana in </a:t>
            </a:r>
            <a:r>
              <a:rPr lang="en-CA" sz="2400" dirty="0" err="1"/>
              <a:t>Pratteln</a:t>
            </a:r>
            <a:r>
              <a:rPr lang="en-CA" sz="2400" dirty="0"/>
              <a:t> 1969</a:t>
            </a:r>
          </a:p>
        </p:txBody>
      </p:sp>
    </p:spTree>
    <p:extLst>
      <p:ext uri="{BB962C8B-B14F-4D97-AF65-F5344CB8AC3E}">
        <p14:creationId xmlns:p14="http://schemas.microsoft.com/office/powerpoint/2010/main" val="2891967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men sitting at a table&#10;&#10;Description automatically generated">
            <a:extLst>
              <a:ext uri="{FF2B5EF4-FFF2-40B4-BE49-F238E27FC236}">
                <a16:creationId xmlns:a16="http://schemas.microsoft.com/office/drawing/2014/main" id="{EC3B9496-8378-745E-6179-37A144DEC5EC}"/>
              </a:ext>
            </a:extLst>
          </p:cNvPr>
          <p:cNvPicPr>
            <a:picLocks noChangeAspect="1"/>
          </p:cNvPicPr>
          <p:nvPr/>
        </p:nvPicPr>
        <p:blipFill>
          <a:blip r:embed="rId2"/>
          <a:stretch>
            <a:fillRect/>
          </a:stretch>
        </p:blipFill>
        <p:spPr>
          <a:xfrm>
            <a:off x="498311" y="502602"/>
            <a:ext cx="5611161" cy="3735766"/>
          </a:xfrm>
          <a:prstGeom prst="rect">
            <a:avLst/>
          </a:prstGeom>
        </p:spPr>
      </p:pic>
      <p:pic>
        <p:nvPicPr>
          <p:cNvPr id="3" name="Picture 2">
            <a:extLst>
              <a:ext uri="{FF2B5EF4-FFF2-40B4-BE49-F238E27FC236}">
                <a16:creationId xmlns:a16="http://schemas.microsoft.com/office/drawing/2014/main" id="{BEFE8759-4D0C-0C1F-00C2-D35CBE893DB9}"/>
              </a:ext>
            </a:extLst>
          </p:cNvPr>
          <p:cNvPicPr>
            <a:picLocks noChangeAspect="1"/>
          </p:cNvPicPr>
          <p:nvPr/>
        </p:nvPicPr>
        <p:blipFill>
          <a:blip r:embed="rId3"/>
          <a:srcRect l="47339" t="8917" r="31596" b="29460"/>
          <a:stretch/>
        </p:blipFill>
        <p:spPr>
          <a:xfrm>
            <a:off x="6629400" y="502602"/>
            <a:ext cx="4986638" cy="4627853"/>
          </a:xfrm>
          <a:prstGeom prst="rect">
            <a:avLst/>
          </a:prstGeom>
        </p:spPr>
      </p:pic>
      <p:sp>
        <p:nvSpPr>
          <p:cNvPr id="4" name="TextBox 3">
            <a:extLst>
              <a:ext uri="{FF2B5EF4-FFF2-40B4-BE49-F238E27FC236}">
                <a16:creationId xmlns:a16="http://schemas.microsoft.com/office/drawing/2014/main" id="{2845F23B-C9A8-0420-623E-B5F3852B2E85}"/>
              </a:ext>
            </a:extLst>
          </p:cNvPr>
          <p:cNvSpPr txBox="1"/>
          <p:nvPr/>
        </p:nvSpPr>
        <p:spPr>
          <a:xfrm>
            <a:off x="498311" y="4621427"/>
            <a:ext cx="5611161" cy="1200329"/>
          </a:xfrm>
          <a:prstGeom prst="rect">
            <a:avLst/>
          </a:prstGeom>
          <a:noFill/>
        </p:spPr>
        <p:txBody>
          <a:bodyPr wrap="square" rtlCol="0">
            <a:spAutoFit/>
          </a:bodyPr>
          <a:lstStyle/>
          <a:p>
            <a:r>
              <a:rPr lang="en-CA" sz="2400" dirty="0"/>
              <a:t>Hans trained scientists to be promoted to Swiss Army AC-specialists or Chief-Physicists (1968-93)</a:t>
            </a:r>
          </a:p>
        </p:txBody>
      </p:sp>
    </p:spTree>
    <p:extLst>
      <p:ext uri="{BB962C8B-B14F-4D97-AF65-F5344CB8AC3E}">
        <p14:creationId xmlns:p14="http://schemas.microsoft.com/office/powerpoint/2010/main" val="507930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robes&#10;&#10;Description automatically generated">
            <a:extLst>
              <a:ext uri="{FF2B5EF4-FFF2-40B4-BE49-F238E27FC236}">
                <a16:creationId xmlns:a16="http://schemas.microsoft.com/office/drawing/2014/main" id="{DAB810C7-078E-9F08-5C9B-FEAA297AE268}"/>
              </a:ext>
            </a:extLst>
          </p:cNvPr>
          <p:cNvPicPr>
            <a:picLocks noChangeAspect="1"/>
          </p:cNvPicPr>
          <p:nvPr/>
        </p:nvPicPr>
        <p:blipFill>
          <a:blip r:embed="rId2"/>
          <a:stretch>
            <a:fillRect/>
          </a:stretch>
        </p:blipFill>
        <p:spPr>
          <a:xfrm>
            <a:off x="1621959" y="-12712"/>
            <a:ext cx="8948081" cy="6870712"/>
          </a:xfrm>
          <a:prstGeom prst="rect">
            <a:avLst/>
          </a:prstGeom>
        </p:spPr>
      </p:pic>
    </p:spTree>
    <p:extLst>
      <p:ext uri="{BB962C8B-B14F-4D97-AF65-F5344CB8AC3E}">
        <p14:creationId xmlns:p14="http://schemas.microsoft.com/office/powerpoint/2010/main" val="366568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296</Words>
  <Application>Microsoft Macintosh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PowerPoint Presentation</vt:lpstr>
      <vt:lpstr>Dr. Hans Leuenberger receiving the Fray International Sustainability Award from Dr. Florian Kongoli at FLOGEN SIPS 2024 </vt:lpstr>
      <vt:lpstr>Dr. Florian Kongoli congratulating Dr. Hans Leuenberger during the FLOGEN SIPS 2024 award ceremony </vt:lpstr>
      <vt:lpstr>Dr. Hans Leuenberger delivering an acceptance speech during the FLOGEN SIPS 2024 award ceremony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Teresa Bechalani</dc:creator>
  <cp:lastModifiedBy>Teresa Bechalani</cp:lastModifiedBy>
  <cp:revision>2</cp:revision>
  <dcterms:created xsi:type="dcterms:W3CDTF">2024-11-11T16:07:15Z</dcterms:created>
  <dcterms:modified xsi:type="dcterms:W3CDTF">2024-11-11T16:26:43Z</dcterms:modified>
</cp:coreProperties>
</file>