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479" r:id="rId2"/>
    <p:sldId id="834" r:id="rId3"/>
    <p:sldId id="2141414065" r:id="rId4"/>
    <p:sldId id="2141414066" r:id="rId5"/>
    <p:sldId id="2141414060" r:id="rId6"/>
    <p:sldId id="2141414061" r:id="rId7"/>
    <p:sldId id="2141414062" r:id="rId8"/>
    <p:sldId id="2141414063" r:id="rId9"/>
    <p:sldId id="21414140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88"/>
    <p:restoredTop sz="94663"/>
  </p:normalViewPr>
  <p:slideViewPr>
    <p:cSldViewPr snapToGrid="0">
      <p:cViewPr varScale="1">
        <p:scale>
          <a:sx n="59" d="100"/>
          <a:sy n="59" d="100"/>
        </p:scale>
        <p:origin x="184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DB666-9E97-404A-9C62-133AC41F6246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B3049-F4E9-D343-82D8-E428B8F4E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2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 イメージ プレースホルダー 1">
            <a:extLst>
              <a:ext uri="{FF2B5EF4-FFF2-40B4-BE49-F238E27FC236}">
                <a16:creationId xmlns:a16="http://schemas.microsoft.com/office/drawing/2014/main" id="{C813F0A6-B754-DA54-F6A6-892EAC964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ノート プレースホルダー 2">
            <a:extLst>
              <a:ext uri="{FF2B5EF4-FFF2-40B4-BE49-F238E27FC236}">
                <a16:creationId xmlns:a16="http://schemas.microsoft.com/office/drawing/2014/main" id="{05604C9A-74EF-587E-4087-2DD1F1F48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4036" name="スライド番号プレースホルダー 3">
            <a:extLst>
              <a:ext uri="{FF2B5EF4-FFF2-40B4-BE49-F238E27FC236}">
                <a16:creationId xmlns:a16="http://schemas.microsoft.com/office/drawing/2014/main" id="{D1EA3435-08CF-C866-CEC1-D58049085C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38188" indent="-28416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36650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592263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46288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034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606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178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750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fld id="{5CE2C783-8256-47BC-A140-16DEDBDFA4BB}" type="slidenum">
              <a:rPr lang="en-US" altLang="ja-JP" sz="1200" smtClean="0"/>
              <a:pPr/>
              <a:t>5</a:t>
            </a:fld>
            <a:endParaRPr lang="en-US" altLang="ja-JP" sz="1200"/>
          </a:p>
        </p:txBody>
      </p:sp>
    </p:spTree>
    <p:extLst>
      <p:ext uri="{BB962C8B-B14F-4D97-AF65-F5344CB8AC3E}">
        <p14:creationId xmlns:p14="http://schemas.microsoft.com/office/powerpoint/2010/main" val="378806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スライド イメージ プレースホルダー 1">
            <a:extLst>
              <a:ext uri="{FF2B5EF4-FFF2-40B4-BE49-F238E27FC236}">
                <a16:creationId xmlns:a16="http://schemas.microsoft.com/office/drawing/2014/main" id="{14E16A56-0205-49DE-F186-86BAE2A978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ノート プレースホルダー 2">
            <a:extLst>
              <a:ext uri="{FF2B5EF4-FFF2-40B4-BE49-F238E27FC236}">
                <a16:creationId xmlns:a16="http://schemas.microsoft.com/office/drawing/2014/main" id="{0C6F80BF-8FF1-68A8-747B-011D6EA3F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6084" name="スライド番号プレースホルダー 3">
            <a:extLst>
              <a:ext uri="{FF2B5EF4-FFF2-40B4-BE49-F238E27FC236}">
                <a16:creationId xmlns:a16="http://schemas.microsoft.com/office/drawing/2014/main" id="{69F8D609-9BE5-A563-C122-6C80626FCF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38188" indent="-28416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36650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592263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46288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034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606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178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750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fld id="{74259325-9055-4E93-B066-C8EC60A80756}" type="slidenum">
              <a:rPr lang="en-US" altLang="ja-JP" sz="1200" smtClean="0">
                <a:solidFill>
                  <a:srgbClr val="000000"/>
                </a:solidFill>
              </a:rPr>
              <a:pPr/>
              <a:t>6</a:t>
            </a:fld>
            <a:endParaRPr lang="en-US" altLang="ja-JP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2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ー 1">
            <a:extLst>
              <a:ext uri="{FF2B5EF4-FFF2-40B4-BE49-F238E27FC236}">
                <a16:creationId xmlns:a16="http://schemas.microsoft.com/office/drawing/2014/main" id="{D4F27166-D42C-0F72-6DBC-3D7CC4DC8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ノート プレースホルダー 2">
            <a:extLst>
              <a:ext uri="{FF2B5EF4-FFF2-40B4-BE49-F238E27FC236}">
                <a16:creationId xmlns:a16="http://schemas.microsoft.com/office/drawing/2014/main" id="{7F74F1EB-1314-B5EA-0DD0-55C5229D1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8132" name="スライド番号プレースホルダー 3">
            <a:extLst>
              <a:ext uri="{FF2B5EF4-FFF2-40B4-BE49-F238E27FC236}">
                <a16:creationId xmlns:a16="http://schemas.microsoft.com/office/drawing/2014/main" id="{7F0E2579-9D1A-03B6-7BDB-94DCD0653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38188" indent="-28416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36650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592263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46288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034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606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178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750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fld id="{3D4BB88F-37F7-41D2-835B-4900D40F4246}" type="slidenum">
              <a:rPr lang="en-US" altLang="ja-JP" sz="1200" smtClean="0">
                <a:solidFill>
                  <a:srgbClr val="000000"/>
                </a:solidFill>
              </a:rPr>
              <a:pPr/>
              <a:t>7</a:t>
            </a:fld>
            <a:endParaRPr lang="en-US" altLang="ja-JP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1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スライド イメージ プレースホルダー 1">
            <a:extLst>
              <a:ext uri="{FF2B5EF4-FFF2-40B4-BE49-F238E27FC236}">
                <a16:creationId xmlns:a16="http://schemas.microsoft.com/office/drawing/2014/main" id="{12742481-517F-0A1E-32A4-E0A5A4564C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ノート プレースホルダー 2">
            <a:extLst>
              <a:ext uri="{FF2B5EF4-FFF2-40B4-BE49-F238E27FC236}">
                <a16:creationId xmlns:a16="http://schemas.microsoft.com/office/drawing/2014/main" id="{48A66533-EE0D-0EE1-289D-5ADD792D9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0180" name="スライド番号プレースホルダー 3">
            <a:extLst>
              <a:ext uri="{FF2B5EF4-FFF2-40B4-BE49-F238E27FC236}">
                <a16:creationId xmlns:a16="http://schemas.microsoft.com/office/drawing/2014/main" id="{15552CC6-B6C2-844E-730A-34CE9ACD49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38188" indent="-28416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36650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592263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46288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034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606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178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750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fld id="{5B198DC9-D00F-4B63-80F3-972662DB5DE8}" type="slidenum">
              <a:rPr lang="en-US" altLang="ja-JP" sz="1200" smtClean="0">
                <a:solidFill>
                  <a:srgbClr val="000000"/>
                </a:solidFill>
              </a:rPr>
              <a:pPr/>
              <a:t>8</a:t>
            </a:fld>
            <a:endParaRPr lang="en-US" altLang="ja-JP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96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ー 1">
            <a:extLst>
              <a:ext uri="{FF2B5EF4-FFF2-40B4-BE49-F238E27FC236}">
                <a16:creationId xmlns:a16="http://schemas.microsoft.com/office/drawing/2014/main" id="{C1491EBC-25AD-62D5-F36C-F13BF37B08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ノート プレースホルダー 2">
            <a:extLst>
              <a:ext uri="{FF2B5EF4-FFF2-40B4-BE49-F238E27FC236}">
                <a16:creationId xmlns:a16="http://schemas.microsoft.com/office/drawing/2014/main" id="{9FEA8896-CD02-C427-3428-F42DF94A3D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2228" name="スライド番号プレースホルダー 3">
            <a:extLst>
              <a:ext uri="{FF2B5EF4-FFF2-40B4-BE49-F238E27FC236}">
                <a16:creationId xmlns:a16="http://schemas.microsoft.com/office/drawing/2014/main" id="{7EE97F4C-23C3-C999-A98D-79ADB554D6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38188" indent="-28416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36650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592263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46288" indent="-227013" defTabSz="919163"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034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606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178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75088" indent="-227013" defTabSz="9191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fld id="{769DD03F-2357-46FD-B2BC-22BD7D39272C}" type="slidenum">
              <a:rPr lang="en-US" altLang="ja-JP" sz="1200" smtClean="0">
                <a:solidFill>
                  <a:srgbClr val="000000"/>
                </a:solidFill>
              </a:rPr>
              <a:pPr/>
              <a:t>9</a:t>
            </a:fld>
            <a:endParaRPr lang="en-US" altLang="ja-JP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31A4-2C1E-CF48-97AA-5ADD1D466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0FC09-F9C3-E509-63C4-E4BEFA351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74875-AA7B-E53A-589D-22D021A2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85A70-EC30-E0AB-3B4C-2B40155D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2694E-66D3-B92C-ED0F-1D1BD07D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1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85815-EFE1-128D-EE3D-94D1C52C0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91C7D-A03B-FA27-CE4A-47D360C4E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5D65D-2E5B-AADF-FE27-7D381DA7A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55089-123C-95CA-9A83-2D45BDF5B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1B5-7F52-D5EB-C5FB-219F282F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7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A7D76A-4BA6-941E-ACDA-1A5AEDCFD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D1E4C8-4D10-50A0-683C-4976FE5AC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ED335-5BFD-2758-3E10-D253913C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A6156-E132-9BD0-BBF1-1CCC92E83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F80EC-2A7A-996E-8CF3-6B11352A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0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973AE-571D-F895-A165-FE554366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C5697-103F-B4BF-C2B0-2AA9255F2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A337F-FDF1-C4BA-C978-37782D01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C13B2-E8B6-1554-44F6-093E52FA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A021F-04F2-F5C9-F8D2-59D7F8999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2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41A9C-BAD2-C6CA-1B98-E409A460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B914A-A43B-A17F-5A9C-DAA6085B3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AC38B-01F7-D34C-718A-05D09662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51B89-F238-E299-4114-2B2D53B5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B6018-1811-ADA8-284F-7F1619FE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5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CDC7E-4E4B-6368-1F05-C27697A9D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32555-0C66-4552-4EA6-26E314244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55115-B3CE-1950-BF49-E2411617E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00AB61-F2C7-D55F-FFC4-5C95427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56CBA-D902-C00C-1FAB-A033F092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748B3-4284-4B16-7873-C7248780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6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A511-CE82-4E16-B669-607E9EB2B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B82AB-161F-2DB7-61BF-84DF9A697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6303C9-688F-657A-3BAC-4B58EB51F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B5436-BD02-6F42-D510-1AAA6AF13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EBFA79-2436-E44A-DAA5-C0422B852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2D690C-E7BE-8982-B873-B613B8E0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ECF78-338A-76EA-81AD-D7371AEBB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998F6-B388-2638-DB7E-819F5F60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3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6DA14-C9A1-FE4D-A975-F5E9CC82E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F3874-09AA-9D7F-9C72-DD0F75274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8E18F-7748-DED8-4B54-C6B733CD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AF44C-65C2-0B06-5003-56AAD73F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0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B94918-9A79-FC3A-E108-506F7AFDF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D7363E-17D8-B6EC-E479-7D2802E0E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DAD90-8E42-2BD5-DBEF-91DB63E0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4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85B72-FC94-DC7D-9095-1EB22F4BC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2DC8F-FB98-A871-D298-880A55157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6C1A9-22B1-D06D-D133-E7F774A8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47B8D-4631-7105-28C2-7CD15EDB4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EE2F9-E2BD-262E-99A7-6931359D3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824CC-A344-CFE2-450D-5EA50821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1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50F3-4E2C-BC04-07F5-F538730EA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E19C5B-CA7E-EB97-5721-AB9B3DE2E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A245-81D1-2F99-EB4E-6435412D8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E4393-F77E-EF37-367A-2AAEF43D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7CA70-3A04-92F2-F0A9-68480126B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36294-C190-5AAD-8200-27359264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6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D2CAFB-2E5B-CC00-1D3B-4A5014A20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B6B47-87F6-5E5C-86C2-1CA0CF42D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2FAD-82F3-CF9E-D613-9E2773431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CE8D57-DE14-1342-BCF3-84C03C196F40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50302-83DA-4ADA-7D16-F600DC9F2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A6B5B-90DF-6340-2939-FA07A7E05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6CD6EE-FA3A-104E-A999-EE16549F5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9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926C6E-80E4-354E-8F3B-2B069F97E83C}"/>
              </a:ext>
            </a:extLst>
          </p:cNvPr>
          <p:cNvSpPr txBox="1"/>
          <p:nvPr/>
        </p:nvSpPr>
        <p:spPr>
          <a:xfrm>
            <a:off x="2795157" y="3082053"/>
            <a:ext cx="962558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1" dirty="0"/>
              <a:t>Citation:</a:t>
            </a:r>
          </a:p>
          <a:p>
            <a:r>
              <a:rPr lang="en-CA" sz="3600" i="1" dirty="0"/>
              <a:t>"For Leadership in developing and applying new medical methods and technologies for a sustainable development in the environmental, economic, and social points of view </a:t>
            </a:r>
            <a:r>
              <a:rPr lang="en-US" sz="3600" i="1" dirty="0"/>
              <a:t>”</a:t>
            </a:r>
            <a:endParaRPr lang="en-CA" sz="36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74D84-7282-1F4A-B0E5-0806E4D8EC4A}"/>
              </a:ext>
            </a:extLst>
          </p:cNvPr>
          <p:cNvSpPr txBox="1"/>
          <p:nvPr/>
        </p:nvSpPr>
        <p:spPr>
          <a:xfrm>
            <a:off x="5261700" y="0"/>
            <a:ext cx="697187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Murad International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Improvement Award</a:t>
            </a:r>
          </a:p>
          <a:p>
            <a:r>
              <a:rPr lang="en-CA" sz="2400" dirty="0"/>
              <a:t>An Award in honor of the distinguished work and lifetime achievements of 1998 Nobel Laureate in Medicine and his contribution in applying his discovery in the pharmaceutical field.</a:t>
            </a:r>
          </a:p>
          <a:p>
            <a:endParaRPr lang="en-CA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ED2A0-5CEE-EC4F-9E7B-ECAF937FB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27" y="0"/>
            <a:ext cx="282968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56F576-58C5-2E4D-B351-8610BDF48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57" y="0"/>
            <a:ext cx="2465643" cy="308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39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2636"/>
            <a:ext cx="1200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Industrial Processing Summit</a:t>
            </a:r>
            <a:endParaRPr lang="en-CA" sz="4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8890" y="761798"/>
            <a:ext cx="109599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STARS: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2506" y="6258510"/>
            <a:ext cx="11697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/>
              <a:t>  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FLOGEN</a:t>
            </a:r>
            <a:r>
              <a:rPr lang="en-C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STARS </a:t>
            </a:r>
            <a:r>
              <a:rPr lang="en-CA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80417" y="1902597"/>
            <a:ext cx="851158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60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 Abe</a:t>
            </a:r>
            <a:endParaRPr lang="pt-BR"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</a:t>
            </a:r>
            <a:endParaRPr lang="pt-BR" sz="44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36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Center of Neurology &amp; Psychiatry, Tokyo,</a:t>
            </a:r>
            <a:r>
              <a:rPr lang="pt-BR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solidFill>
                  <a:srgbClr val="0000FF"/>
                </a:solidFill>
              </a:rPr>
              <a:t>Field: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FF0000"/>
                </a:solidFill>
              </a:rPr>
              <a:t>Oxidative Stress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pt-BR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3600" b="1" i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</a:t>
            </a:r>
            <a:endParaRPr lang="pt-BR" sz="36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777" y="5654268"/>
            <a:ext cx="11335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MURAD INTERNATIONAL LIFE IMPROVEMENT AWARD</a:t>
            </a:r>
          </a:p>
        </p:txBody>
      </p:sp>
      <p:pic>
        <p:nvPicPr>
          <p:cNvPr id="2" name="Picture 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C34A589-0620-9407-337B-5D1CD8AF7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3" y="1811035"/>
            <a:ext cx="282448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4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C4892-A211-CDC7-4E33-D1996D2F0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062"/>
            <a:ext cx="10623997" cy="1325563"/>
          </a:xfrm>
        </p:spPr>
        <p:txBody>
          <a:bodyPr>
            <a:no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Haruhiko Inufusa receiving the Murad International Life Improvement Award on behalf of Dr. Koji Abe from Dr. Florian Kongoli at FLOGEN SIPS 2024</a:t>
            </a:r>
            <a:br>
              <a:rPr lang="en-CA" sz="2800" dirty="0"/>
            </a:br>
            <a:endParaRPr lang="en-US" sz="2800" dirty="0"/>
          </a:p>
        </p:txBody>
      </p:sp>
      <p:pic>
        <p:nvPicPr>
          <p:cNvPr id="5" name="Content Placeholder 4" descr="Men in tuxedos holding a trophy&#10;&#10;Description automatically generated">
            <a:extLst>
              <a:ext uri="{FF2B5EF4-FFF2-40B4-BE49-F238E27FC236}">
                <a16:creationId xmlns:a16="http://schemas.microsoft.com/office/drawing/2014/main" id="{E1386093-308B-75CD-5515-4BC39F2A2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4241277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C5FAC-A150-2610-5F4A-AF476430B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Haruhiko Inufusa delivering an acceptance speech on behalf of Dr. Koji Abe during the FLOGEN SIPS 2024 award ceremony</a:t>
            </a:r>
            <a:br>
              <a:rPr lang="en-CA" sz="2800" dirty="0"/>
            </a:br>
            <a:endParaRPr lang="en-US" sz="2800" dirty="0"/>
          </a:p>
        </p:txBody>
      </p:sp>
      <p:pic>
        <p:nvPicPr>
          <p:cNvPr id="5" name="Content Placeholder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C4DB6913-1CE5-B579-C6DE-A3AAB7DE0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204258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図 2" descr="建物の前に立っている男性の白黒写真&#10;&#10;低い精度で自動的に生成された説明">
            <a:extLst>
              <a:ext uri="{FF2B5EF4-FFF2-40B4-BE49-F238E27FC236}">
                <a16:creationId xmlns:a16="http://schemas.microsoft.com/office/drawing/2014/main" id="{FA094BB4-5027-C72E-E875-C121917C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576211"/>
            <a:ext cx="29210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図 5" descr="建物, 屋外, 人, 男 が含まれている画像&#10;&#10;自動的に生成された説明">
            <a:extLst>
              <a:ext uri="{FF2B5EF4-FFF2-40B4-BE49-F238E27FC236}">
                <a16:creationId xmlns:a16="http://schemas.microsoft.com/office/drawing/2014/main" id="{536B28A0-1BAE-8720-FBEC-F46DA96F7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601611"/>
            <a:ext cx="29210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図 7" descr="女性たちの白黒写真&#10;&#10;中程度の精度で自動的に生成された説明">
            <a:extLst>
              <a:ext uri="{FF2B5EF4-FFF2-40B4-BE49-F238E27FC236}">
                <a16:creationId xmlns:a16="http://schemas.microsoft.com/office/drawing/2014/main" id="{49133286-68B9-3611-44A7-8C2B94CA0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1" y="601611"/>
            <a:ext cx="28352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テキスト ボックス 9">
            <a:extLst>
              <a:ext uri="{FF2B5EF4-FFF2-40B4-BE49-F238E27FC236}">
                <a16:creationId xmlns:a16="http://schemas.microsoft.com/office/drawing/2014/main" id="{207B351E-6099-7414-20B4-6DCFD70E8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64" y="4802135"/>
            <a:ext cx="8626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Elementary School       Junior High School             High School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400"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                                   (Samurai Kendo)</a:t>
            </a:r>
            <a:endParaRPr lang="ja-JP" altLang="en-US" sz="2400"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7891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図 2" descr="建物, 天井, 立つ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D1561BD3-7EC0-4F89-2CA5-24356A0EA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0"/>
            <a:ext cx="4305300" cy="310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図 5" descr="ポーズをとっている観客&#10;&#10;自動的に生成された説明">
            <a:extLst>
              <a:ext uri="{FF2B5EF4-FFF2-40B4-BE49-F238E27FC236}">
                <a16:creationId xmlns:a16="http://schemas.microsoft.com/office/drawing/2014/main" id="{F2618B26-B5A4-35B2-0863-601CA83FF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3567114"/>
            <a:ext cx="4367212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図 7" descr="人, 男, 立つ, 女性 が含まれている画像&#10;&#10;自動的に生成された説明">
            <a:extLst>
              <a:ext uri="{FF2B5EF4-FFF2-40B4-BE49-F238E27FC236}">
                <a16:creationId xmlns:a16="http://schemas.microsoft.com/office/drawing/2014/main" id="{EBC4290F-D210-29E1-5EF5-854965CA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0"/>
            <a:ext cx="4703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テキスト ボックス 8">
            <a:extLst>
              <a:ext uri="{FF2B5EF4-FFF2-40B4-BE49-F238E27FC236}">
                <a16:creationId xmlns:a16="http://schemas.microsoft.com/office/drawing/2014/main" id="{7DC1E077-D405-44B3-CBC5-16F31F550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748033"/>
            <a:ext cx="4425950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  <a:ea typeface="MingLiU" panose="020B0604030504040204" pitchFamily="49" charset="-120"/>
                <a:cs typeface="Times New Roman" panose="02020603050405020304" pitchFamily="18" charset="0"/>
              </a:rPr>
              <a:t>Tohoku University Medical School in Sendai at 18 years old</a:t>
            </a:r>
            <a:endParaRPr lang="ja-JP" altLang="en-US" sz="2000" dirty="0">
              <a:ea typeface="MingLiU" panose="020B0604030504040204" pitchFamily="49" charset="-120"/>
              <a:cs typeface="Times New Roman" panose="02020603050405020304" pitchFamily="18" charset="0"/>
            </a:endParaRPr>
          </a:p>
        </p:txBody>
      </p:sp>
      <p:cxnSp>
        <p:nvCxnSpPr>
          <p:cNvPr id="45062" name="直線矢印コネクタ 10">
            <a:extLst>
              <a:ext uri="{FF2B5EF4-FFF2-40B4-BE49-F238E27FC236}">
                <a16:creationId xmlns:a16="http://schemas.microsoft.com/office/drawing/2014/main" id="{8245086D-67AF-9525-8C84-F189C242F252}"/>
              </a:ext>
            </a:extLst>
          </p:cNvPr>
          <p:cNvCxnSpPr>
            <a:cxnSpLocks/>
          </p:cNvCxnSpPr>
          <p:nvPr/>
        </p:nvCxnSpPr>
        <p:spPr bwMode="auto">
          <a:xfrm>
            <a:off x="2135189" y="4652963"/>
            <a:ext cx="288925" cy="29210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063" name="テキスト ボックス 8">
            <a:extLst>
              <a:ext uri="{FF2B5EF4-FFF2-40B4-BE49-F238E27FC236}">
                <a16:creationId xmlns:a16="http://schemas.microsoft.com/office/drawing/2014/main" id="{419934E7-0022-AA65-204D-014D3783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239" y="6421438"/>
            <a:ext cx="30257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>
                <a:latin typeface="Arial" panose="020B0604020202020204" pitchFamily="34" charset="0"/>
                <a:ea typeface="MingLiU" panose="020B0604030504040204" pitchFamily="49" charset="-120"/>
                <a:cs typeface="Times New Roman" panose="02020603050405020304" pitchFamily="18" charset="0"/>
              </a:rPr>
              <a:t>dormitory party in 1978 </a:t>
            </a:r>
            <a:endParaRPr lang="ja-JP" altLang="en-US" sz="2000">
              <a:ea typeface="MingLiU" panose="020B0604030504040204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図 2" descr="ポーズをとる男性グループ&#10;&#10;中程度の精度で自動的に生成された説明">
            <a:extLst>
              <a:ext uri="{FF2B5EF4-FFF2-40B4-BE49-F238E27FC236}">
                <a16:creationId xmlns:a16="http://schemas.microsoft.com/office/drawing/2014/main" id="{A567B730-0AD9-417F-0B6C-5BAB7369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490" y="2659063"/>
            <a:ext cx="569436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10">
            <a:extLst>
              <a:ext uri="{FF2B5EF4-FFF2-40B4-BE49-F238E27FC236}">
                <a16:creationId xmlns:a16="http://schemas.microsoft.com/office/drawing/2014/main" id="{D0856FF4-8549-1C2A-2ABE-90383D365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0" y="96550"/>
            <a:ext cx="36147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テキスト ボックス 10">
            <a:extLst>
              <a:ext uri="{FF2B5EF4-FFF2-40B4-BE49-F238E27FC236}">
                <a16:creationId xmlns:a16="http://schemas.microsoft.com/office/drawing/2014/main" id="{3C7E0194-393A-F205-6C35-75A0FA11C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734" y="485031"/>
            <a:ext cx="71036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Year 1988,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research fellow carried DNA agarose gel at MGH Neurogenetics Lab.</a:t>
            </a:r>
          </a:p>
        </p:txBody>
      </p:sp>
      <p:sp>
        <p:nvSpPr>
          <p:cNvPr id="47109" name="テキスト ボックス 9">
            <a:extLst>
              <a:ext uri="{FF2B5EF4-FFF2-40B4-BE49-F238E27FC236}">
                <a16:creationId xmlns:a16="http://schemas.microsoft.com/office/drawing/2014/main" id="{6B090694-BE06-8EC5-EA7E-0D01C041B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148" y="3375061"/>
            <a:ext cx="4173961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ea typeface="MingLiU" panose="020B0604030504040204" pitchFamily="49" charset="-120"/>
                <a:cs typeface="Times New Roman" panose="02020603050405020304" pitchFamily="18" charset="0"/>
              </a:rPr>
              <a:t>After post-graduating school, he went abroad to Mass. General Hospital of Harvard Medical School in Boston (USA) from year  1988 to 1990. </a:t>
            </a:r>
            <a:endParaRPr lang="ja-JP" altLang="en-US" sz="2400" dirty="0">
              <a:ea typeface="MingLiU" panose="020B0604030504040204" pitchFamily="49" charset="-120"/>
              <a:cs typeface="Times New Roman" panose="02020603050405020304" pitchFamily="18" charset="0"/>
            </a:endParaRPr>
          </a:p>
        </p:txBody>
      </p:sp>
      <p:cxnSp>
        <p:nvCxnSpPr>
          <p:cNvPr id="47110" name="直線矢印コネクタ 7">
            <a:extLst>
              <a:ext uri="{FF2B5EF4-FFF2-40B4-BE49-F238E27FC236}">
                <a16:creationId xmlns:a16="http://schemas.microsoft.com/office/drawing/2014/main" id="{725EE875-B45B-9BDA-2AD1-5970E80F4CE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478838" y="5534171"/>
            <a:ext cx="414338" cy="28733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38025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be\Desktop\My Pictures 2014.12.26更新\康二2014.11.20-22日本脳循環代謝学会(2)\IMG_0350.JPG">
            <a:extLst>
              <a:ext uri="{FF2B5EF4-FFF2-40B4-BE49-F238E27FC236}">
                <a16:creationId xmlns:a16="http://schemas.microsoft.com/office/drawing/2014/main" id="{1EEA3981-4672-30A5-C7A9-E1AE2644E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34926"/>
            <a:ext cx="50546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7">
            <a:extLst>
              <a:ext uri="{FF2B5EF4-FFF2-40B4-BE49-F238E27FC236}">
                <a16:creationId xmlns:a16="http://schemas.microsoft.com/office/drawing/2014/main" id="{05449198-C0AC-CC00-5732-0C01FE989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6" y="-41275"/>
            <a:ext cx="42640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テキスト ボックス 6">
            <a:extLst>
              <a:ext uri="{FF2B5EF4-FFF2-40B4-BE49-F238E27FC236}">
                <a16:creationId xmlns:a16="http://schemas.microsoft.com/office/drawing/2014/main" id="{D7B83B47-9A44-2B3A-9380-D3296EC0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6" y="2598738"/>
            <a:ext cx="4365625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ea typeface="MingLiU" panose="020B0604030504040204" pitchFamily="49" charset="-120"/>
                <a:cs typeface="Times New Roman" panose="02020603050405020304" pitchFamily="18" charset="0"/>
              </a:rPr>
              <a:t>Dr. Koji Abe was promoted to the Professor and Chairman of Neurology at Okayama University Medical School in Japan.</a:t>
            </a:r>
            <a:endParaRPr lang="ja-JP" altLang="ja-JP" sz="2400" dirty="0">
              <a:latin typeface="MingLiU" panose="020B0604030504040204" pitchFamily="49" charset="-120"/>
              <a:ea typeface="MingLiU" panose="020B0604030504040204" pitchFamily="49" charset="-120"/>
              <a:cs typeface="Times New Roman" panose="02020603050405020304" pitchFamily="18" charset="0"/>
            </a:endParaRPr>
          </a:p>
        </p:txBody>
      </p:sp>
      <p:cxnSp>
        <p:nvCxnSpPr>
          <p:cNvPr id="49158" name="直線矢印コネクタ 7">
            <a:extLst>
              <a:ext uri="{FF2B5EF4-FFF2-40B4-BE49-F238E27FC236}">
                <a16:creationId xmlns:a16="http://schemas.microsoft.com/office/drawing/2014/main" id="{3EFB23AD-4AEB-B544-7191-F49D892418AD}"/>
              </a:ext>
            </a:extLst>
          </p:cNvPr>
          <p:cNvCxnSpPr>
            <a:cxnSpLocks/>
          </p:cNvCxnSpPr>
          <p:nvPr/>
        </p:nvCxnSpPr>
        <p:spPr bwMode="auto">
          <a:xfrm flipH="1">
            <a:off x="4440238" y="1989138"/>
            <a:ext cx="360362" cy="215900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38998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9">
            <a:extLst>
              <a:ext uri="{FF2B5EF4-FFF2-40B4-BE49-F238E27FC236}">
                <a16:creationId xmlns:a16="http://schemas.microsoft.com/office/drawing/2014/main" id="{CDD07F11-47CA-553A-7658-8DF231365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05" y="3379787"/>
            <a:ext cx="46958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6">
            <a:extLst>
              <a:ext uri="{FF2B5EF4-FFF2-40B4-BE49-F238E27FC236}">
                <a16:creationId xmlns:a16="http://schemas.microsoft.com/office/drawing/2014/main" id="{7D88BF1A-FAD8-3B1F-324C-A02236131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" y="0"/>
            <a:ext cx="6867525" cy="375458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08F7D2-3CB2-B255-3FA3-ABDF1CD51FC3}"/>
              </a:ext>
            </a:extLst>
          </p:cNvPr>
          <p:cNvSpPr txBox="1"/>
          <p:nvPr/>
        </p:nvSpPr>
        <p:spPr>
          <a:xfrm>
            <a:off x="7885837" y="101966"/>
            <a:ext cx="3848100" cy="655564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Arial" panose="020B060402020202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Professor Koji Abe has been publishing more than </a:t>
            </a:r>
            <a:r>
              <a:rPr lang="en-US" altLang="ja-JP" sz="2000" dirty="0"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85</a:t>
            </a:r>
            <a:r>
              <a:rPr lang="en-US" altLang="ja-JP" sz="2000" dirty="0">
                <a:latin typeface="Arial" panose="020B060402020202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0 papers, on many important fields of </a:t>
            </a:r>
            <a:r>
              <a:rPr lang="en-US" altLang="ja-JP" sz="2000" dirty="0"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neurology </a:t>
            </a:r>
            <a:r>
              <a:rPr lang="en-US" altLang="ja-JP" sz="2000" dirty="0">
                <a:latin typeface="Arial" panose="020B060402020202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especially in the mechanism of ischemic brain damage, gene and stem cell therapy, </a:t>
            </a:r>
            <a:r>
              <a:rPr lang="en-US" altLang="ja-JP" sz="2000" dirty="0"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neuroprotection, </a:t>
            </a:r>
            <a:r>
              <a:rPr lang="en-US" altLang="ja-JP" sz="2000" dirty="0">
                <a:latin typeface="Arial" panose="020B060402020202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and neuroimaging.</a:t>
            </a: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en-US" altLang="ja-JP" sz="2000" dirty="0">
              <a:solidFill>
                <a:srgbClr val="000000"/>
              </a:solidFill>
              <a:latin typeface="Arial" panose="020B0604020202020204" pitchFamily="34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ja-JP" sz="2000" dirty="0">
                <a:solidFill>
                  <a:srgbClr val="000000"/>
                </a:solidFill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After retirement of Okayama University, he again promoted to the </a:t>
            </a:r>
            <a:r>
              <a:rPr lang="en-US" altLang="ja-JP" sz="2000" kern="100" dirty="0">
                <a:solidFill>
                  <a:srgbClr val="000000"/>
                </a:solidFill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Head of National Center Hospital of Neurology and Psychiatry (NCNP) in Tokyo for 3 years (2021-2024)</a:t>
            </a:r>
            <a:r>
              <a:rPr lang="en-US" altLang="ja-JP" sz="2000" kern="1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.</a:t>
            </a:r>
            <a:endParaRPr lang="ja-JP" altLang="ja-JP" sz="2000" dirty="0">
              <a:latin typeface="MingLiU" panose="02020509000000000000" pitchFamily="49" charset="-120"/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cxnSp>
        <p:nvCxnSpPr>
          <p:cNvPr id="51205" name="直線矢印コネクタ 5">
            <a:extLst>
              <a:ext uri="{FF2B5EF4-FFF2-40B4-BE49-F238E27FC236}">
                <a16:creationId xmlns:a16="http://schemas.microsoft.com/office/drawing/2014/main" id="{54A31398-C083-2D92-8507-4B7E7C667CE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67664" y="3033714"/>
            <a:ext cx="288925" cy="395287"/>
          </a:xfrm>
          <a:prstGeom prst="straightConnector1">
            <a:avLst/>
          </a:prstGeom>
          <a:noFill/>
          <a:ln w="38100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06" name="テキスト ボックス 9">
            <a:extLst>
              <a:ext uri="{FF2B5EF4-FFF2-40B4-BE49-F238E27FC236}">
                <a16:creationId xmlns:a16="http://schemas.microsoft.com/office/drawing/2014/main" id="{DC1593A1-572B-E6B4-52F6-5C7012E45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975" y="39592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chemeClr val="bg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rPr>
              <a:t>Grand Round of Neurology</a:t>
            </a:r>
            <a:endParaRPr lang="ja-JP" altLang="en-US" sz="1800">
              <a:solidFill>
                <a:schemeClr val="bg1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4784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315</Words>
  <Application>Microsoft Macintosh PowerPoint</Application>
  <PresentationFormat>Widescreen</PresentationFormat>
  <Paragraphs>40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MingLiU</vt:lpstr>
      <vt:lpstr>ＭＳ Ｐゴシック</vt:lpstr>
      <vt:lpstr>Aptos</vt:lpstr>
      <vt:lpstr>Aptos Display</vt:lpstr>
      <vt:lpstr>Arial</vt:lpstr>
      <vt:lpstr>Office Theme</vt:lpstr>
      <vt:lpstr>PowerPoint Presentation</vt:lpstr>
      <vt:lpstr>PowerPoint Presentation</vt:lpstr>
      <vt:lpstr>Dr. Haruhiko Inufusa receiving the Murad International Life Improvement Award on behalf of Dr. Koji Abe from Dr. Florian Kongoli at FLOGEN SIPS 2024 </vt:lpstr>
      <vt:lpstr>Dr. Haruhiko Inufusa delivering an acceptance speech on behalf of Dr. Koji Abe during the FLOGEN SIPS 2024 award ceremony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Teresa Bechalani</dc:creator>
  <cp:lastModifiedBy>Teresa Bechalani</cp:lastModifiedBy>
  <cp:revision>1</cp:revision>
  <dcterms:created xsi:type="dcterms:W3CDTF">2024-11-11T17:26:59Z</dcterms:created>
  <dcterms:modified xsi:type="dcterms:W3CDTF">2024-11-11T17:29:02Z</dcterms:modified>
</cp:coreProperties>
</file>