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851" r:id="rId2"/>
    <p:sldId id="970" r:id="rId3"/>
    <p:sldId id="2141414089" r:id="rId4"/>
    <p:sldId id="2141414090" r:id="rId5"/>
    <p:sldId id="2141414091" r:id="rId6"/>
    <p:sldId id="2141414080" r:id="rId7"/>
    <p:sldId id="2141414081" r:id="rId8"/>
    <p:sldId id="2141414082" r:id="rId9"/>
    <p:sldId id="2141414083" r:id="rId10"/>
    <p:sldId id="2141414084" r:id="rId11"/>
    <p:sldId id="2141414085" r:id="rId12"/>
    <p:sldId id="262" r:id="rId13"/>
    <p:sldId id="264" r:id="rId14"/>
    <p:sldId id="2141414087" r:id="rId15"/>
    <p:sldId id="2141414088" r:id="rId16"/>
    <p:sldId id="26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90"/>
    <p:restoredTop sz="94663"/>
  </p:normalViewPr>
  <p:slideViewPr>
    <p:cSldViewPr snapToGrid="0">
      <p:cViewPr varScale="1">
        <p:scale>
          <a:sx n="79" d="100"/>
          <a:sy n="79" d="100"/>
        </p:scale>
        <p:origin x="23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9EF53-6251-186E-3C10-9EC76279FC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F52583-EA6F-1ECB-264D-B702E4EB6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56562-3969-E256-5A97-327D17F22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C283-6067-FE4F-B881-589157C9DC31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EC332-0A3E-0250-307F-2FB220AA8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48FE5-8012-0305-84D3-EF1785ECB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B045-E5AD-A144-8648-4BFBFD2FA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56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77A44-4A2F-CFCA-AAC5-E643D5812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D05F72-CC9A-F981-C4C2-DBA3963C3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C6E1A-E8D1-7B67-F3BB-BA00579C7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C283-6067-FE4F-B881-589157C9DC31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2B553-78C2-0115-7187-349F25B14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EE006-BDF4-2103-6E9B-6B53229FB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B045-E5AD-A144-8648-4BFBFD2FA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09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A9E490-7B09-A231-6CE3-DEE7F3C38A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FDF43D-715D-FA92-2FB3-3BD851A00C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39C21-71F4-646B-BA70-18FC011B9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C283-6067-FE4F-B881-589157C9DC31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B1AD2-D7F8-4379-A7D6-E40AA4DD2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33151-85C8-A02E-1FBB-05CB1DB57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B045-E5AD-A144-8648-4BFBFD2FA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07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A7106-7B01-B962-8ED5-951ADBF79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20858-8EEF-F0F7-D0C5-0C85810D5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36964-4D16-6A8B-DDE3-E7EF29DB9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C283-6067-FE4F-B881-589157C9DC31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ADF7E-AD16-7972-3943-A2BCBA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29948-8C96-BD6C-3E05-1726DEFB0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B045-E5AD-A144-8648-4BFBFD2FA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8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1849-33F1-8C20-5C4D-978A85E5F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09DFA-F80C-1B15-7023-2866B6C7C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7CF92-C754-645C-C1EE-E308C4337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C283-6067-FE4F-B881-589157C9DC31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0EA90-519D-3D1B-9E63-A28C488F6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C0A09-8C12-AB3B-5955-2016DE34D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B045-E5AD-A144-8648-4BFBFD2FA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3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3B92E-E1BE-01D9-4E7A-6109AF296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B9CEB-57AB-8188-1D04-0F54AD9586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11FA7-C6C1-FE21-1B0A-FC3E2B6160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590CEB-2440-E52C-9EE0-50F65EBE2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C283-6067-FE4F-B881-589157C9DC31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BA5E65-07A8-1111-875E-2500C1BDE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3EAFBB-0911-AD77-74B5-B0616971D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B045-E5AD-A144-8648-4BFBFD2FA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79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2F4A6-CDC7-C471-9662-455C8BD5C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8CC5A-65B1-3D9E-986B-ED70DB4A2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F3D10-2AD3-5206-CD4E-2F5132FDF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CAE630-51C6-A1F9-10D8-5B94B8E5A1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AD4D50-7635-1381-02EE-97FDA55A9C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D43B5E-9CE1-847C-3155-733C92614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C283-6067-FE4F-B881-589157C9DC31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ACF086-B7D7-EA2B-96CC-8C2242EE9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AA7C9A-336F-B0A3-4EB8-43544724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B045-E5AD-A144-8648-4BFBFD2FA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5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62F36-B32E-F1A9-ECAB-E0734A0BB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867F89-CA3F-E0C7-C274-812136024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C283-6067-FE4F-B881-589157C9DC31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DBF211-B6FC-E7D7-F658-7EA5C0D2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D93D2E-DE79-61BC-1BFB-E8D25E4B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B045-E5AD-A144-8648-4BFBFD2FA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14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11781C-DF27-6991-2733-767B67BE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C283-6067-FE4F-B881-589157C9DC31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C04225-4877-CB4B-5D20-E7C53E0BC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52F1D2-84F1-D0FC-4A95-47D182C54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B045-E5AD-A144-8648-4BFBFD2FA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56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2E665-061D-8F00-885F-85B983075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FAC19-372A-EBEB-CF45-84DD44A4E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D50C94-4C79-4359-D1B6-81CEA755C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8F8FCB-C40F-48AE-C644-8E4EF2ADE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C283-6067-FE4F-B881-589157C9DC31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C38B00-3141-D352-A8D8-362FA16DB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F5E1CE-F7B1-37EA-47B7-C08B218CB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B045-E5AD-A144-8648-4BFBFD2FA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18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A1B19-32FE-1261-4F97-906B486AF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19B1DA-F134-EB74-33DE-7F14DE9F2C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3911CF-532C-3BF6-FE99-BED13739D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CE2492-FC14-6C53-EEAB-CC440FF92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C283-6067-FE4F-B881-589157C9DC31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B60EB-C7EF-2F27-32DC-33D39B38D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B4A5E7-C665-E2EB-560D-D0B2DD74B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B045-E5AD-A144-8648-4BFBFD2FA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72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338C13-2646-5429-66C4-846D3DC01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84BF45-1EF4-5B3F-EA60-DB1CA24AF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1171A-FBF6-52D6-142B-9C59A9590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4AC283-6067-FE4F-B881-589157C9DC31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C8361-07C4-3B1D-68B4-5B79A9344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63373-11BF-F8B3-9F43-D27FFD3F2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4CB045-E5AD-A144-8648-4BFBFD2FA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66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926C6E-80E4-354E-8F3B-2B069F97E83C}"/>
              </a:ext>
            </a:extLst>
          </p:cNvPr>
          <p:cNvSpPr txBox="1"/>
          <p:nvPr/>
        </p:nvSpPr>
        <p:spPr>
          <a:xfrm>
            <a:off x="3045040" y="3429000"/>
            <a:ext cx="915113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i="1" dirty="0"/>
              <a:t>Citation:</a:t>
            </a:r>
          </a:p>
          <a:p>
            <a:r>
              <a:rPr lang="en-CA" sz="2400" i="1" dirty="0"/>
              <a:t>"</a:t>
            </a:r>
            <a:r>
              <a:rPr lang="en-US" sz="2400" i="1" u="none" strike="noStrike" dirty="0">
                <a:effectLst/>
                <a:latin typeface="Cambria" panose="02040503050406030204" pitchFamily="18" charset="0"/>
              </a:rPr>
              <a:t> For Leadership in developing and applying new materials methods and technologies as per FLOGEN Sustainability Framework in the environmental, economic, and social points of view</a:t>
            </a:r>
            <a:r>
              <a:rPr lang="en-CA" sz="2400" i="1" dirty="0"/>
              <a:t>”</a:t>
            </a:r>
          </a:p>
          <a:p>
            <a:endParaRPr lang="en-CA" sz="24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C74D84-7282-1F4A-B0E5-0806E4D8EC4A}"/>
              </a:ext>
            </a:extLst>
          </p:cNvPr>
          <p:cNvSpPr txBox="1"/>
          <p:nvPr/>
        </p:nvSpPr>
        <p:spPr>
          <a:xfrm>
            <a:off x="4873840" y="0"/>
            <a:ext cx="64685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CA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CA" sz="2400" b="1" i="0" u="none" strike="noStrike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ovoselov International Materials Award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CA" sz="2400" dirty="0"/>
              <a:t>An Award in honor of the lifetime achievements of Prof. Sir. Konstantin Novoselov, 2010 Nobel Laureate in Physics and his distinguished work in the field of materials. </a:t>
            </a:r>
            <a:endParaRPr lang="en-CA" sz="2400" b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br>
              <a:rPr lang="en-CA" sz="2400" dirty="0"/>
            </a:br>
            <a:endParaRPr lang="en-CA" sz="2400" dirty="0"/>
          </a:p>
        </p:txBody>
      </p:sp>
      <p:pic>
        <p:nvPicPr>
          <p:cNvPr id="3" name="Picture 2" descr="A picture containing text, wooden&#10;&#10;Description automatically generated">
            <a:extLst>
              <a:ext uri="{FF2B5EF4-FFF2-40B4-BE49-F238E27FC236}">
                <a16:creationId xmlns:a16="http://schemas.microsoft.com/office/drawing/2014/main" id="{03E12657-02E1-D52B-884D-92EABA9388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6" t="6084" r="19546" b="11974"/>
          <a:stretch/>
        </p:blipFill>
        <p:spPr>
          <a:xfrm>
            <a:off x="0" y="0"/>
            <a:ext cx="3045040" cy="6858000"/>
          </a:xfrm>
          <a:prstGeom prst="rect">
            <a:avLst/>
          </a:prstGeom>
        </p:spPr>
      </p:pic>
      <p:pic>
        <p:nvPicPr>
          <p:cNvPr id="6" name="Picture 5" descr="A person in a suit&#10;&#10;Description automatically generated">
            <a:extLst>
              <a:ext uri="{FF2B5EF4-FFF2-40B4-BE49-F238E27FC236}">
                <a16:creationId xmlns:a16="http://schemas.microsoft.com/office/drawing/2014/main" id="{939A61AE-C3DC-7162-769E-DE9104364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40" y="0"/>
            <a:ext cx="18288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35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C2827-1D2E-151C-AE5A-89AC53A06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442" y="2766218"/>
            <a:ext cx="4351338" cy="1325563"/>
          </a:xfrm>
        </p:spPr>
        <p:txBody>
          <a:bodyPr/>
          <a:lstStyle/>
          <a:p>
            <a:r>
              <a:rPr lang="en-US" dirty="0"/>
              <a:t>On the golf course</a:t>
            </a:r>
          </a:p>
        </p:txBody>
      </p:sp>
      <p:pic>
        <p:nvPicPr>
          <p:cNvPr id="5" name="Content Placeholder 4" descr="A person and person standing on a golf course&#10;&#10;Description automatically generated">
            <a:extLst>
              <a:ext uri="{FF2B5EF4-FFF2-40B4-BE49-F238E27FC236}">
                <a16:creationId xmlns:a16="http://schemas.microsoft.com/office/drawing/2014/main" id="{686A7605-F36C-CBC8-A61F-3D1C1FDA6C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4638897" y="1416314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42834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4DF64-803F-D97E-F090-E9B30F0B6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 at Cape of Good hope</a:t>
            </a:r>
          </a:p>
        </p:txBody>
      </p:sp>
      <p:pic>
        <p:nvPicPr>
          <p:cNvPr id="5" name="Content Placeholder 4" descr="A person and person standing in front of a sign&#10;&#10;Description automatically generated">
            <a:extLst>
              <a:ext uri="{FF2B5EF4-FFF2-40B4-BE49-F238E27FC236}">
                <a16:creationId xmlns:a16="http://schemas.microsoft.com/office/drawing/2014/main" id="{6139276E-819E-9817-C86D-3FBA0CA263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3121" y="1825625"/>
            <a:ext cx="5825758" cy="4351338"/>
          </a:xfrm>
        </p:spPr>
      </p:pic>
    </p:spTree>
    <p:extLst>
      <p:ext uri="{BB962C8B-B14F-4D97-AF65-F5344CB8AC3E}">
        <p14:creationId xmlns:p14="http://schemas.microsoft.com/office/powerpoint/2010/main" val="3963867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E351D-D706-D51B-147C-EC16AF5B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in Japan</a:t>
            </a:r>
          </a:p>
        </p:txBody>
      </p:sp>
      <p:pic>
        <p:nvPicPr>
          <p:cNvPr id="5" name="Content Placeholder 4" descr="A group of men in suits&#10;&#10;Description automatically generated">
            <a:extLst>
              <a:ext uri="{FF2B5EF4-FFF2-40B4-BE49-F238E27FC236}">
                <a16:creationId xmlns:a16="http://schemas.microsoft.com/office/drawing/2014/main" id="{8B1E5903-51A5-8DDF-BD37-4954A22E28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7460" t="-3101" r="7460" b="72638"/>
          <a:stretch/>
        </p:blipFill>
        <p:spPr>
          <a:xfrm>
            <a:off x="838200" y="1690688"/>
            <a:ext cx="9748237" cy="4802187"/>
          </a:xfrm>
        </p:spPr>
      </p:pic>
    </p:spTree>
    <p:extLst>
      <p:ext uri="{BB962C8B-B14F-4D97-AF65-F5344CB8AC3E}">
        <p14:creationId xmlns:p14="http://schemas.microsoft.com/office/powerpoint/2010/main" val="3886682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92FDD-541F-343A-5357-50D0A33AD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Demonstrating Superconducting Levitation</a:t>
            </a:r>
          </a:p>
        </p:txBody>
      </p:sp>
      <p:pic>
        <p:nvPicPr>
          <p:cNvPr id="5" name="Content Placeholder 4" descr="A person holding up his hand&#10;&#10;Description automatically generated">
            <a:extLst>
              <a:ext uri="{FF2B5EF4-FFF2-40B4-BE49-F238E27FC236}">
                <a16:creationId xmlns:a16="http://schemas.microsoft.com/office/drawing/2014/main" id="{7D37009E-B7D5-19BF-851F-6E945FA129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9161" r="16077" b="69537"/>
          <a:stretch/>
        </p:blipFill>
        <p:spPr>
          <a:xfrm>
            <a:off x="332105" y="1825625"/>
            <a:ext cx="6068695" cy="4667250"/>
          </a:xfrm>
        </p:spPr>
      </p:pic>
      <p:pic>
        <p:nvPicPr>
          <p:cNvPr id="7" name="Picture 6" descr="A person standing at a podium&#10;&#10;Description automatically generated">
            <a:extLst>
              <a:ext uri="{FF2B5EF4-FFF2-40B4-BE49-F238E27FC236}">
                <a16:creationId xmlns:a16="http://schemas.microsoft.com/office/drawing/2014/main" id="{D5B1233F-93DD-5FB1-DBB8-9B69B8E158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758" r="24073" b="39734"/>
          <a:stretch/>
        </p:blipFill>
        <p:spPr>
          <a:xfrm>
            <a:off x="7571231" y="1825625"/>
            <a:ext cx="3782569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81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5DF9A-2009-C0E4-DA27-DBF1E2C74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 at the University of Delaware</a:t>
            </a:r>
          </a:p>
        </p:txBody>
      </p:sp>
      <p:pic>
        <p:nvPicPr>
          <p:cNvPr id="5" name="Content Placeholder 4" descr="Two men standing in front of a building&#10;&#10;Description automatically generated">
            <a:extLst>
              <a:ext uri="{FF2B5EF4-FFF2-40B4-BE49-F238E27FC236}">
                <a16:creationId xmlns:a16="http://schemas.microsoft.com/office/drawing/2014/main" id="{B09C7FE0-CDE7-8A45-B8CE-2269614575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63980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8F59F-68BD-CFFB-E8DD-7FBA316F4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4648201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Dinner with Helmut </a:t>
            </a:r>
            <a:r>
              <a:rPr lang="en-US" dirty="0" err="1"/>
              <a:t>Kronmüller</a:t>
            </a:r>
            <a:r>
              <a:rPr lang="en-US" dirty="0"/>
              <a:t> and Josef Fidler in Japan</a:t>
            </a:r>
          </a:p>
        </p:txBody>
      </p:sp>
      <p:pic>
        <p:nvPicPr>
          <p:cNvPr id="5" name="Content Placeholder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5CB9446B-BD26-7896-326A-2763EA5CB6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5352" t="7008" r="22953" b="52014"/>
          <a:stretch/>
        </p:blipFill>
        <p:spPr>
          <a:xfrm>
            <a:off x="6705600" y="0"/>
            <a:ext cx="5486400" cy="6858000"/>
          </a:xfrm>
        </p:spPr>
      </p:pic>
    </p:spTree>
    <p:extLst>
      <p:ext uri="{BB962C8B-B14F-4D97-AF65-F5344CB8AC3E}">
        <p14:creationId xmlns:p14="http://schemas.microsoft.com/office/powerpoint/2010/main" val="233768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68A64-94D4-73FA-31F9-B09044B4A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49" y="2555875"/>
            <a:ext cx="4629150" cy="1325563"/>
          </a:xfrm>
        </p:spPr>
        <p:txBody>
          <a:bodyPr/>
          <a:lstStyle/>
          <a:p>
            <a:r>
              <a:rPr lang="en-US" dirty="0"/>
              <a:t>Levitated by </a:t>
            </a:r>
            <a:r>
              <a:rPr lang="en-US" dirty="0" err="1"/>
              <a:t>Supercondectors</a:t>
            </a:r>
            <a:endParaRPr lang="en-US" dirty="0"/>
          </a:p>
        </p:txBody>
      </p:sp>
      <p:pic>
        <p:nvPicPr>
          <p:cNvPr id="5" name="Content Placeholder 4" descr="A person standing on a pedestal&#10;&#10;Description automatically generated">
            <a:extLst>
              <a:ext uri="{FF2B5EF4-FFF2-40B4-BE49-F238E27FC236}">
                <a16:creationId xmlns:a16="http://schemas.microsoft.com/office/drawing/2014/main" id="{2AE28D3D-1709-ABCF-7C39-A42CE2239B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7111" t="3575" r="25908" b="45203"/>
          <a:stretch/>
        </p:blipFill>
        <p:spPr>
          <a:xfrm>
            <a:off x="5010150" y="171450"/>
            <a:ext cx="4457701" cy="6686550"/>
          </a:xfrm>
        </p:spPr>
      </p:pic>
    </p:spTree>
    <p:extLst>
      <p:ext uri="{BB962C8B-B14F-4D97-AF65-F5344CB8AC3E}">
        <p14:creationId xmlns:p14="http://schemas.microsoft.com/office/powerpoint/2010/main" val="1052930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AF9D3-6AC8-D0D5-A6DD-85F690875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PhD Seminar 2014</a:t>
            </a:r>
          </a:p>
        </p:txBody>
      </p:sp>
      <p:pic>
        <p:nvPicPr>
          <p:cNvPr id="5" name="Content Placeholder 4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5637FE6A-3E0A-DAFC-484A-7520F13F11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4087" y="1825625"/>
            <a:ext cx="5803826" cy="4351338"/>
          </a:xfrm>
        </p:spPr>
      </p:pic>
    </p:spTree>
    <p:extLst>
      <p:ext uri="{BB962C8B-B14F-4D97-AF65-F5344CB8AC3E}">
        <p14:creationId xmlns:p14="http://schemas.microsoft.com/office/powerpoint/2010/main" val="3109954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2636"/>
            <a:ext cx="120031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Sustainable Industrial Processing Summit</a:t>
            </a:r>
            <a:endParaRPr lang="en-CA" sz="4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8890" y="758967"/>
            <a:ext cx="109599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STARS: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2506" y="6258510"/>
            <a:ext cx="11697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dirty="0"/>
              <a:t>   </a:t>
            </a:r>
            <a:r>
              <a:rPr lang="en-CA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FLOGEN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STARS </a:t>
            </a:r>
            <a:r>
              <a:rPr lang="en-CA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OUTREACH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10136" y="1834363"/>
            <a:ext cx="898186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Ludwig Schultz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CA" sz="4400" b="1" i="0" u="none" strike="noStrike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</a:t>
            </a:r>
            <a:endParaRPr lang="en-CA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CA" sz="4000" b="1" i="0" u="none" strike="noStrike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 Dresden, Germany</a:t>
            </a:r>
            <a:endParaRPr lang="en-CA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solidFill>
                <a:srgbClr val="0000FF"/>
              </a:solidFill>
            </a:endParaRPr>
          </a:p>
          <a:p>
            <a:pPr algn="ctr"/>
            <a:r>
              <a:rPr lang="en-US" sz="2800" b="1" dirty="0">
                <a:solidFill>
                  <a:srgbClr val="0000FF"/>
                </a:solidFill>
              </a:rPr>
              <a:t>Field: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Intelligent Materials/Superconductivity 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CA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2317" y="5663048"/>
            <a:ext cx="10637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NOVOSELOV INTERNATIONAL MATERIALS AWARD</a:t>
            </a:r>
          </a:p>
        </p:txBody>
      </p:sp>
      <p:pic>
        <p:nvPicPr>
          <p:cNvPr id="5" name="Picture 4" descr="A person in a blue shirt&#10;&#10;Description automatically generated">
            <a:extLst>
              <a:ext uri="{FF2B5EF4-FFF2-40B4-BE49-F238E27FC236}">
                <a16:creationId xmlns:a16="http://schemas.microsoft.com/office/drawing/2014/main" id="{FD09F0BE-0151-3194-4EAF-80B13A5AE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57" y="1952841"/>
            <a:ext cx="2863579" cy="357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47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356E6-117D-8185-CBCC-6E9BC347B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Dr. Ludwig Schultz receiving the Novoselov International Materials Award from Dr. Florian Kongoli at FLOGEN SIPS 2024</a:t>
            </a:r>
            <a:endParaRPr lang="en-US" sz="2800" dirty="0"/>
          </a:p>
        </p:txBody>
      </p:sp>
      <p:pic>
        <p:nvPicPr>
          <p:cNvPr id="5" name="Content Placeholder 4" descr="Men shaking hands with a trophy&#10;&#10;Description automatically generated">
            <a:extLst>
              <a:ext uri="{FF2B5EF4-FFF2-40B4-BE49-F238E27FC236}">
                <a16:creationId xmlns:a16="http://schemas.microsoft.com/office/drawing/2014/main" id="{FB86699A-8A91-5543-BD95-ECAB59BBD4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9306" y="1825625"/>
            <a:ext cx="6533387" cy="4351338"/>
          </a:xfrm>
        </p:spPr>
      </p:pic>
    </p:spTree>
    <p:extLst>
      <p:ext uri="{BB962C8B-B14F-4D97-AF65-F5344CB8AC3E}">
        <p14:creationId xmlns:p14="http://schemas.microsoft.com/office/powerpoint/2010/main" val="4212811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11C1E-06DA-6E3A-F544-D451A62ED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Dr. Florian Kongoli congratulating Dr. Ludwig Schultz during the FLOGEN SIPS 2024 award ceremony</a:t>
            </a:r>
            <a:endParaRPr lang="en-US" sz="2800" dirty="0"/>
          </a:p>
        </p:txBody>
      </p:sp>
      <p:pic>
        <p:nvPicPr>
          <p:cNvPr id="5" name="Content Placeholder 4" descr="A person shaking hands with another person&#10;&#10;Description automatically generated">
            <a:extLst>
              <a:ext uri="{FF2B5EF4-FFF2-40B4-BE49-F238E27FC236}">
                <a16:creationId xmlns:a16="http://schemas.microsoft.com/office/drawing/2014/main" id="{BE6F8053-C787-87B9-FB15-B32F453C44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6915" b="15252"/>
          <a:stretch/>
        </p:blipFill>
        <p:spPr>
          <a:xfrm>
            <a:off x="2302330" y="1825625"/>
            <a:ext cx="7060364" cy="4281149"/>
          </a:xfrm>
        </p:spPr>
      </p:pic>
    </p:spTree>
    <p:extLst>
      <p:ext uri="{BB962C8B-B14F-4D97-AF65-F5344CB8AC3E}">
        <p14:creationId xmlns:p14="http://schemas.microsoft.com/office/powerpoint/2010/main" val="3682231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D7A6A-F422-6115-D747-CF9413214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Dr. Ludwig Schultz delivering an acceptance speech during the FLOGEN SIPS 2024 award ceremony</a:t>
            </a:r>
            <a:br>
              <a:rPr lang="en-CA" sz="2800" dirty="0"/>
            </a:br>
            <a:endParaRPr lang="en-US" sz="2800" dirty="0"/>
          </a:p>
        </p:txBody>
      </p:sp>
      <p:pic>
        <p:nvPicPr>
          <p:cNvPr id="5" name="Content Placeholder 4" descr="A person standing at a podium&#10;&#10;Description automatically generated">
            <a:extLst>
              <a:ext uri="{FF2B5EF4-FFF2-40B4-BE49-F238E27FC236}">
                <a16:creationId xmlns:a16="http://schemas.microsoft.com/office/drawing/2014/main" id="{D7E49484-55E1-C439-4904-4CC960D54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9306" y="1825625"/>
            <a:ext cx="6533387" cy="4351338"/>
          </a:xfrm>
        </p:spPr>
      </p:pic>
    </p:spTree>
    <p:extLst>
      <p:ext uri="{BB962C8B-B14F-4D97-AF65-F5344CB8AC3E}">
        <p14:creationId xmlns:p14="http://schemas.microsoft.com/office/powerpoint/2010/main" val="311760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3CB52-5A0B-4308-045B-AD4291F91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4676" y="3428999"/>
            <a:ext cx="2274277" cy="948471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Ludwig as a young  boy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child holding a picture&#10;&#10;Description automatically generated">
            <a:extLst>
              <a:ext uri="{FF2B5EF4-FFF2-40B4-BE49-F238E27FC236}">
                <a16:creationId xmlns:a16="http://schemas.microsoft.com/office/drawing/2014/main" id="{A3F46C70-1F94-01B6-EF1B-D440F7C07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7000" y="867833"/>
            <a:ext cx="6858000" cy="512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27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20527-F674-54AE-BFD8-82BEE2353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Ludwig Schultz as a student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E94072A-2A7A-38C9-A4E3-007E1945F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7181" r="25700" b="51999"/>
          <a:stretch/>
        </p:blipFill>
        <p:spPr>
          <a:xfrm>
            <a:off x="4232030" y="1267899"/>
            <a:ext cx="3727939" cy="5224976"/>
          </a:xfrm>
        </p:spPr>
      </p:pic>
    </p:spTree>
    <p:extLst>
      <p:ext uri="{BB962C8B-B14F-4D97-AF65-F5344CB8AC3E}">
        <p14:creationId xmlns:p14="http://schemas.microsoft.com/office/powerpoint/2010/main" val="611099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4C19D-583F-288C-53F7-00A5D7B0A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Ludwig and his family </a:t>
            </a:r>
          </a:p>
        </p:txBody>
      </p:sp>
      <p:pic>
        <p:nvPicPr>
          <p:cNvPr id="5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9C64ABB-B7E6-AA76-462C-74A3ADB398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579" y="1825625"/>
            <a:ext cx="7728841" cy="4351338"/>
          </a:xfrm>
        </p:spPr>
      </p:pic>
    </p:spTree>
    <p:extLst>
      <p:ext uri="{BB962C8B-B14F-4D97-AF65-F5344CB8AC3E}">
        <p14:creationId xmlns:p14="http://schemas.microsoft.com/office/powerpoint/2010/main" val="3679060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EA700-F5BB-02A3-AE05-67D2E0B10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Skiing in Italy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3B7DBCB-FCA2-C133-E078-14462E74DF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499" y="1825625"/>
            <a:ext cx="7729002" cy="4351338"/>
          </a:xfrm>
        </p:spPr>
      </p:pic>
    </p:spTree>
    <p:extLst>
      <p:ext uri="{BB962C8B-B14F-4D97-AF65-F5344CB8AC3E}">
        <p14:creationId xmlns:p14="http://schemas.microsoft.com/office/powerpoint/2010/main" val="2494109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204</Words>
  <Application>Microsoft Macintosh PowerPoint</Application>
  <PresentationFormat>Widescreen</PresentationFormat>
  <Paragraphs>29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Cambria</vt:lpstr>
      <vt:lpstr>Times New Roman</vt:lpstr>
      <vt:lpstr>Office Theme</vt:lpstr>
      <vt:lpstr>PowerPoint Presentation</vt:lpstr>
      <vt:lpstr>PowerPoint Presentation</vt:lpstr>
      <vt:lpstr>Dr. Ludwig Schultz receiving the Novoselov International Materials Award from Dr. Florian Kongoli at FLOGEN SIPS 2024</vt:lpstr>
      <vt:lpstr>Dr. Florian Kongoli congratulating Dr. Ludwig Schultz during the FLOGEN SIPS 2024 award ceremony</vt:lpstr>
      <vt:lpstr>Dr. Ludwig Schultz delivering an acceptance speech during the FLOGEN SIPS 2024 award ceremony </vt:lpstr>
      <vt:lpstr>Ludwig as a young  boy </vt:lpstr>
      <vt:lpstr>Ludwig Schultz as a student </vt:lpstr>
      <vt:lpstr>Ludwig and his family </vt:lpstr>
      <vt:lpstr>Skiing in Italy</vt:lpstr>
      <vt:lpstr>On the golf course</vt:lpstr>
      <vt:lpstr>Visit at Cape of Good hope</vt:lpstr>
      <vt:lpstr>Conference in Japan</vt:lpstr>
      <vt:lpstr>Demonstrating Superconducting Levitation</vt:lpstr>
      <vt:lpstr>Visit at the University of Delaware</vt:lpstr>
      <vt:lpstr>Dinner with Helmut Kronmüller and Josef Fidler in Japan</vt:lpstr>
      <vt:lpstr>Levitated by Supercondectors</vt:lpstr>
      <vt:lpstr>PhD Seminar 2014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Teresa Bechalani</dc:creator>
  <cp:lastModifiedBy>Teresa Bechalani</cp:lastModifiedBy>
  <cp:revision>1</cp:revision>
  <dcterms:created xsi:type="dcterms:W3CDTF">2024-11-11T17:21:15Z</dcterms:created>
  <dcterms:modified xsi:type="dcterms:W3CDTF">2024-11-11T17:25:53Z</dcterms:modified>
</cp:coreProperties>
</file>