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75" r:id="rId2"/>
    <p:sldId id="831" r:id="rId3"/>
    <p:sldId id="2141414117" r:id="rId4"/>
    <p:sldId id="2141414118" r:id="rId5"/>
    <p:sldId id="2141414119" r:id="rId6"/>
    <p:sldId id="2141414109" r:id="rId7"/>
    <p:sldId id="2141414110" r:id="rId8"/>
    <p:sldId id="2141414111" r:id="rId9"/>
    <p:sldId id="2141414112" r:id="rId10"/>
    <p:sldId id="2141414113" r:id="rId11"/>
    <p:sldId id="2141414114" r:id="rId12"/>
    <p:sldId id="2042" r:id="rId13"/>
    <p:sldId id="2045" r:id="rId14"/>
    <p:sldId id="2141414115" r:id="rId15"/>
    <p:sldId id="2043" r:id="rId16"/>
    <p:sldId id="2141414116" r:id="rId17"/>
    <p:sldId id="2046" r:id="rId18"/>
    <p:sldId id="2053" r:id="rId19"/>
    <p:sldId id="2052" r:id="rId20"/>
    <p:sldId id="129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86"/>
    <p:restoredTop sz="94535"/>
  </p:normalViewPr>
  <p:slideViewPr>
    <p:cSldViewPr snapToGrid="0">
      <p:cViewPr varScale="1">
        <p:scale>
          <a:sx n="99" d="100"/>
          <a:sy n="99" d="100"/>
        </p:scale>
        <p:origin x="8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74E6E-2BFE-E060-6765-A31F524E59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CC8838-2283-A520-E28C-4C49CFB6D0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47C179-AC19-6B58-F6A2-827FD2738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63A7-AC51-E44A-B572-ABE141A5B736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488ED-16C5-BCE0-A38A-EB68B3C7B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E6976-C096-263D-D45C-3A09E517B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E1269-EEEF-D84C-87D1-05D29969B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669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56F1E-ED34-1700-1914-15D809B2F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B00EC3-3441-EBAA-9BE5-56807E5BC6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742F5-C3FB-3D14-E4CD-0A2FB21D2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63A7-AC51-E44A-B572-ABE141A5B736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964A9-8835-D077-1733-91E5E9BC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BE849-B9F6-4545-C7EB-079796441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E1269-EEEF-D84C-87D1-05D29969B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614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6954D8-6FA5-A138-C4E9-7FF1B39F7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011959-60F2-E6E9-45CA-271360C1F2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1DE0B-7246-2948-36C9-698696EAE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63A7-AC51-E44A-B572-ABE141A5B736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F100C-D46B-DD4C-67C2-B982C42E8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00005-06C2-765A-EA66-32EB2D1A9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E1269-EEEF-D84C-87D1-05D29969B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697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0049843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95C3F-5EE3-EFAD-0656-8185FBD63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2EF83-4A48-3F87-D9B3-DE4BA0F09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EA783-B64C-5F75-C4DC-66D5F2E0B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63A7-AC51-E44A-B572-ABE141A5B736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45D2F-EDEA-A69D-1122-D0975451E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76D31-6167-44E1-58D1-684BCBE88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E1269-EEEF-D84C-87D1-05D29969B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052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E2F91-9707-0865-E18A-E688F0474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19F3A-0A03-2E9D-0FC7-A1B3F8237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A9D4C-1F41-AEA3-D3C1-05A3A5648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63A7-AC51-E44A-B572-ABE141A5B736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AE01C-997C-B045-7109-BC6246D7B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CA72E-90A3-8B03-BD7C-E0AD49607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E1269-EEEF-D84C-87D1-05D29969B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227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9BD38-A01C-D16C-CA07-802FA2DCA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23F17-105B-D2E7-9A6C-3B69CA5C05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CF9EB4-C1D6-1483-0D4C-068DB5A28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23E8AB-AC57-0C78-B6C6-7EFFB93C9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63A7-AC51-E44A-B572-ABE141A5B736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11B443-C3B1-5AE7-4EA1-5F6006315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748C3F-3AC2-B77B-5C2C-5FC36B4A7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E1269-EEEF-D84C-87D1-05D29969B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947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6F333-5CDF-5288-F111-A5980A7C8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FE31E-669F-EBC2-7B25-20D3FDD8C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8254FE-D444-D1CE-F788-8FCD6EC68F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F2BFB0-E07E-7A27-2888-23DE39BD12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1C1FF8-CC64-81A9-10FE-CA62D39038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1F40ED-5F90-492A-4AED-F99F0D5FA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63A7-AC51-E44A-B572-ABE141A5B736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00DE29-643E-E16E-32AA-0079EFEB5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D7B92A-3E9B-C6A0-309F-438F82598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E1269-EEEF-D84C-87D1-05D29969B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394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D83C7-0306-0EE1-3B99-38DE6C106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F71CC5-DCCE-A2E4-5B04-5A1D0DB71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63A7-AC51-E44A-B572-ABE141A5B736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538E78-327C-9AB3-4A3D-B892F1E56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22F9E2-BAD5-C697-B3AA-80B776249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E1269-EEEF-D84C-87D1-05D29969B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733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BE5811-54FA-D000-D84F-E077E5104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63A7-AC51-E44A-B572-ABE141A5B736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275685-BACA-FB45-00B1-17F950FAE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C5924F-438A-6F01-9C4A-A7EFF3C92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E1269-EEEF-D84C-87D1-05D29969B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244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811D4-514D-6F4E-D0E4-98CFA38E9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EC034-1017-9DA0-D7FA-50F213665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60FC4E-A5EB-36C9-566A-564F3B8976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149BB6-8244-5A62-A615-769AE84E3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63A7-AC51-E44A-B572-ABE141A5B736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80BB29-6568-A17C-A4DD-7AA9E9E19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0F3B66-7374-C88A-AE02-E6F78F49B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E1269-EEEF-D84C-87D1-05D29969B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9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2D851-16C9-2FD0-5518-DEA88DBA1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8EB3F4-0720-2A30-025D-56900ACF1F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AFE861-8345-A2B1-A8B0-294A0221AB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BA6C6-4230-8D6D-7A4A-8341BDFE0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763A7-AC51-E44A-B572-ABE141A5B736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765C82-D2C2-C2FD-C239-F4FBF2609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07760F-9858-613B-6B29-895DA9D9E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E1269-EEEF-D84C-87D1-05D29969B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14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F9164D-02AF-C86D-5D99-7ADA91BC3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45F48D-C27D-B498-E1D7-A6AFFF557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0668C-BF4C-E469-8E1B-F7B9B4B31A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5763A7-AC51-E44A-B572-ABE141A5B736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4810E-E6F7-33CB-2369-00358918A4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01FA7-F17E-D6F8-6F59-5F276C0677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CE1269-EEEF-D84C-87D1-05D29969B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59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1926C6E-80E4-354E-8F3B-2B069F97E83C}"/>
              </a:ext>
            </a:extLst>
          </p:cNvPr>
          <p:cNvSpPr txBox="1"/>
          <p:nvPr/>
        </p:nvSpPr>
        <p:spPr>
          <a:xfrm>
            <a:off x="2886635" y="3458525"/>
            <a:ext cx="96255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i="1" dirty="0"/>
              <a:t>Citation:</a:t>
            </a:r>
          </a:p>
          <a:p>
            <a:r>
              <a:rPr lang="en-CA" sz="3600" dirty="0"/>
              <a:t>"</a:t>
            </a:r>
            <a:r>
              <a:rPr lang="en-CA" sz="3600" i="1" dirty="0"/>
              <a:t>For extraordinary scientific achievements as per FLOGEN Sustainability framework”</a:t>
            </a:r>
            <a:br>
              <a:rPr lang="en-CA" sz="3600" dirty="0"/>
            </a:b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C74D84-7282-1F4A-B0E5-0806E4D8EC4A}"/>
              </a:ext>
            </a:extLst>
          </p:cNvPr>
          <p:cNvSpPr txBox="1"/>
          <p:nvPr/>
        </p:nvSpPr>
        <p:spPr>
          <a:xfrm>
            <a:off x="5629837" y="13933"/>
            <a:ext cx="6562164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Stoddart International Scientific Award </a:t>
            </a:r>
            <a:endParaRPr lang="en-CA" sz="3100" dirty="0"/>
          </a:p>
          <a:p>
            <a:r>
              <a:rPr lang="en-CA" sz="3100" dirty="0"/>
              <a:t>In honor of the distinguished work and lifetime achievements of 2016 Nobel Laureate in Chemistry, Prof. Sir Fraser Stoddart.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890904-7543-9E44-9807-1136EC47D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635" y="-18321"/>
            <a:ext cx="2743201" cy="3429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86B4CF-4602-F841-B1EF-8749AA667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13"/>
            <a:ext cx="2886635" cy="690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553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at a podium&#10;&#10;Description automatically generated">
            <a:extLst>
              <a:ext uri="{FF2B5EF4-FFF2-40B4-BE49-F238E27FC236}">
                <a16:creationId xmlns:a16="http://schemas.microsoft.com/office/drawing/2014/main" id="{3707E9CE-7910-835C-08D1-91FB94F16C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21" y="169392"/>
            <a:ext cx="6375049" cy="4250033"/>
          </a:xfrm>
          <a:prstGeom prst="rect">
            <a:avLst/>
          </a:prstGeom>
        </p:spPr>
      </p:pic>
      <p:pic>
        <p:nvPicPr>
          <p:cNvPr id="10" name="Picture 9" descr="A person standing in front of a whiteboard&#10;&#10;Description automatically generated">
            <a:extLst>
              <a:ext uri="{FF2B5EF4-FFF2-40B4-BE49-F238E27FC236}">
                <a16:creationId xmlns:a16="http://schemas.microsoft.com/office/drawing/2014/main" id="{14844BEE-5ADE-5C9E-A38C-2E27B49DC0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347" y="1630073"/>
            <a:ext cx="4400091" cy="29333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BDC4FA-4AEB-A4EB-8FFB-2965C6666BED}"/>
              </a:ext>
            </a:extLst>
          </p:cNvPr>
          <p:cNvSpPr txBox="1"/>
          <p:nvPr/>
        </p:nvSpPr>
        <p:spPr>
          <a:xfrm>
            <a:off x="542645" y="456346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Samson Prime Minister's Prize for Innovation in Alternative Fuels for Transportation, 2016. Tel Aviv, Israel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E34267-F490-071B-3C42-498B53ABA1CE}"/>
              </a:ext>
            </a:extLst>
          </p:cNvPr>
          <p:cNvSpPr txBox="1"/>
          <p:nvPr/>
        </p:nvSpPr>
        <p:spPr>
          <a:xfrm>
            <a:off x="7218748" y="4701966"/>
            <a:ext cx="41768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New mineral called </a:t>
            </a:r>
            <a:r>
              <a:rPr lang="en-US" i="1" dirty="0" err="1"/>
              <a:t>kanatzidisite</a:t>
            </a:r>
            <a:r>
              <a:rPr lang="en-US" dirty="0"/>
              <a:t>! 2023</a:t>
            </a:r>
          </a:p>
        </p:txBody>
      </p:sp>
    </p:spTree>
    <p:extLst>
      <p:ext uri="{BB962C8B-B14F-4D97-AF65-F5344CB8AC3E}">
        <p14:creationId xmlns:p14="http://schemas.microsoft.com/office/powerpoint/2010/main" val="3974378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a lab&#10;&#10;Description automatically generated">
            <a:extLst>
              <a:ext uri="{FF2B5EF4-FFF2-40B4-BE49-F238E27FC236}">
                <a16:creationId xmlns:a16="http://schemas.microsoft.com/office/drawing/2014/main" id="{43EF0D73-B37E-6E4D-B38D-3A4C3E2538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917" y="530942"/>
            <a:ext cx="4463844" cy="3347883"/>
          </a:xfrm>
          <a:prstGeom prst="rect">
            <a:avLst/>
          </a:prstGeom>
        </p:spPr>
      </p:pic>
      <p:pic>
        <p:nvPicPr>
          <p:cNvPr id="11" name="Picture 10" descr="A person wearing glasses and a blue jacket&#10;&#10;Description automatically generated">
            <a:extLst>
              <a:ext uri="{FF2B5EF4-FFF2-40B4-BE49-F238E27FC236}">
                <a16:creationId xmlns:a16="http://schemas.microsoft.com/office/drawing/2014/main" id="{8391B300-84A0-3580-7F09-2328AA3FA2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1249" y="1459124"/>
            <a:ext cx="2084661" cy="22525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8C87EE-C66D-5C7C-1585-7C312A6DECD3}"/>
              </a:ext>
            </a:extLst>
          </p:cNvPr>
          <p:cNvSpPr txBox="1"/>
          <p:nvPr/>
        </p:nvSpPr>
        <p:spPr>
          <a:xfrm>
            <a:off x="4041058" y="4257368"/>
            <a:ext cx="209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Northwestern 2023</a:t>
            </a:r>
          </a:p>
        </p:txBody>
      </p:sp>
    </p:spTree>
    <p:extLst>
      <p:ext uri="{BB962C8B-B14F-4D97-AF65-F5344CB8AC3E}">
        <p14:creationId xmlns:p14="http://schemas.microsoft.com/office/powerpoint/2010/main" val="1439384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DE7D6-01C2-1A8A-7542-BBB89809F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4" y="188940"/>
            <a:ext cx="10599271" cy="609600"/>
          </a:xfrm>
        </p:spPr>
        <p:txBody>
          <a:bodyPr>
            <a:normAutofit fontScale="90000"/>
          </a:bodyPr>
          <a:lstStyle/>
          <a:p>
            <a:r>
              <a:rPr lang="en-US" sz="2824" b="1" dirty="0"/>
              <a:t>Tribute to my PhD mentor: Dimitri </a:t>
            </a:r>
            <a:r>
              <a:rPr lang="en-US" sz="2824" b="1" dirty="0" err="1"/>
              <a:t>Coucouvanis</a:t>
            </a:r>
            <a:r>
              <a:rPr lang="en-US" sz="2824" b="1" dirty="0"/>
              <a:t> (ret 2012) and my postdoctoral advisor Tobin J. Marks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EEEC2CD-CF18-713C-D912-74B7AA430A57}"/>
              </a:ext>
            </a:extLst>
          </p:cNvPr>
          <p:cNvGrpSpPr/>
          <p:nvPr/>
        </p:nvGrpSpPr>
        <p:grpSpPr>
          <a:xfrm>
            <a:off x="283211" y="1172962"/>
            <a:ext cx="3577137" cy="2168614"/>
            <a:chOff x="4881755" y="4403973"/>
            <a:chExt cx="4054089" cy="2457763"/>
          </a:xfrm>
        </p:grpSpPr>
        <p:pic>
          <p:nvPicPr>
            <p:cNvPr id="10" name="Picture 9" descr="A group of people standing in a parking lot&#10;&#10;Description automatically generated">
              <a:extLst>
                <a:ext uri="{FF2B5EF4-FFF2-40B4-BE49-F238E27FC236}">
                  <a16:creationId xmlns:a16="http://schemas.microsoft.com/office/drawing/2014/main" id="{07BE38AB-96F5-764E-FF62-2843F2A8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81755" y="4403973"/>
              <a:ext cx="4054089" cy="245776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7601A0-5469-3342-FBFE-0108446AB27C}"/>
                </a:ext>
              </a:extLst>
            </p:cNvPr>
            <p:cNvSpPr txBox="1"/>
            <p:nvPr/>
          </p:nvSpPr>
          <p:spPr>
            <a:xfrm>
              <a:off x="7591809" y="6290198"/>
              <a:ext cx="732509" cy="412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65" dirty="0"/>
                <a:t>1985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66AC03-9007-F813-8EE6-69B0247DCFC9}"/>
              </a:ext>
            </a:extLst>
          </p:cNvPr>
          <p:cNvGrpSpPr/>
          <p:nvPr/>
        </p:nvGrpSpPr>
        <p:grpSpPr>
          <a:xfrm>
            <a:off x="3919696" y="1172963"/>
            <a:ext cx="3252682" cy="2146658"/>
            <a:chOff x="9674995" y="4403973"/>
            <a:chExt cx="3686373" cy="2432879"/>
          </a:xfrm>
        </p:grpSpPr>
        <p:pic>
          <p:nvPicPr>
            <p:cNvPr id="9" name="Picture 8" descr="A group of people standing in a parking lot&#10;&#10;Description automatically generated">
              <a:extLst>
                <a:ext uri="{FF2B5EF4-FFF2-40B4-BE49-F238E27FC236}">
                  <a16:creationId xmlns:a16="http://schemas.microsoft.com/office/drawing/2014/main" id="{58E39FE4-AA9C-965F-75C7-59791EAAC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74995" y="4403973"/>
              <a:ext cx="3686373" cy="242051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D208BB0-C335-0A16-F285-438A382C2DDD}"/>
                </a:ext>
              </a:extLst>
            </p:cNvPr>
            <p:cNvSpPr txBox="1"/>
            <p:nvPr/>
          </p:nvSpPr>
          <p:spPr>
            <a:xfrm>
              <a:off x="9674995" y="6424380"/>
              <a:ext cx="732508" cy="412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65" dirty="0"/>
                <a:t>1985</a:t>
              </a:r>
            </a:p>
          </p:txBody>
        </p:sp>
      </p:grpSp>
      <p:pic>
        <p:nvPicPr>
          <p:cNvPr id="15" name="Picture 14" descr="A group of men in suits standing in a hallway">
            <a:extLst>
              <a:ext uri="{FF2B5EF4-FFF2-40B4-BE49-F238E27FC236}">
                <a16:creationId xmlns:a16="http://schemas.microsoft.com/office/drawing/2014/main" id="{3E237A59-338C-835C-7361-6E5F6448D1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7402" y="1186108"/>
            <a:ext cx="3077350" cy="223180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D5D2315-2562-CB04-6F81-6E7CB4730437}"/>
              </a:ext>
            </a:extLst>
          </p:cNvPr>
          <p:cNvGrpSpPr/>
          <p:nvPr/>
        </p:nvGrpSpPr>
        <p:grpSpPr>
          <a:xfrm>
            <a:off x="3664248" y="3706224"/>
            <a:ext cx="3763577" cy="2968081"/>
            <a:chOff x="432516" y="4278494"/>
            <a:chExt cx="4265387" cy="33638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98C8E6A-00C6-7304-C4F9-76AB20584A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6232" y="4278494"/>
              <a:ext cx="4241671" cy="2667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D43990B-80B7-4A17-CE65-C9E04CACC8D3}"/>
                </a:ext>
              </a:extLst>
            </p:cNvPr>
            <p:cNvSpPr txBox="1"/>
            <p:nvPr/>
          </p:nvSpPr>
          <p:spPr>
            <a:xfrm>
              <a:off x="432516" y="6983789"/>
              <a:ext cx="3569441" cy="658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88" dirty="0"/>
                <a:t>D. </a:t>
              </a:r>
              <a:r>
                <a:rPr lang="en-US" sz="1588" dirty="0" err="1"/>
                <a:t>Coucouvanis</a:t>
              </a:r>
              <a:r>
                <a:rPr lang="en-US" sz="1588" dirty="0"/>
                <a:t>, John Fackler (academic grandfather…)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3056587-AB10-0FBC-EBF4-C6847D9E9274}"/>
                </a:ext>
              </a:extLst>
            </p:cNvPr>
            <p:cNvSpPr txBox="1"/>
            <p:nvPr/>
          </p:nvSpPr>
          <p:spPr>
            <a:xfrm>
              <a:off x="3656826" y="6459081"/>
              <a:ext cx="732508" cy="412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65" dirty="0">
                  <a:solidFill>
                    <a:srgbClr val="FFFF00"/>
                  </a:solidFill>
                </a:rPr>
                <a:t>2016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D52F657-19F6-30CD-461E-8749CB0F02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1020" y="3801323"/>
            <a:ext cx="3628155" cy="21394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1656FF-B3FD-EF6E-4A71-41AFFCC7C068}"/>
              </a:ext>
            </a:extLst>
          </p:cNvPr>
          <p:cNvSpPr txBox="1"/>
          <p:nvPr/>
        </p:nvSpPr>
        <p:spPr>
          <a:xfrm>
            <a:off x="8274128" y="6013434"/>
            <a:ext cx="2996141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88" dirty="0"/>
              <a:t>Postdoctoral mentor: Tobin Marks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875BA0-1019-88C2-A2BF-0D6D98486E36}"/>
              </a:ext>
            </a:extLst>
          </p:cNvPr>
          <p:cNvSpPr txBox="1"/>
          <p:nvPr/>
        </p:nvSpPr>
        <p:spPr>
          <a:xfrm>
            <a:off x="418123" y="6060610"/>
            <a:ext cx="26664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/>
              <a:t>Coucouvanis</a:t>
            </a:r>
            <a:r>
              <a:rPr lang="en-US" sz="1800" dirty="0"/>
              <a:t> preparing gyros in his home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2E8DD8-1B17-D231-AA79-CB605BEAE5CE}"/>
              </a:ext>
            </a:extLst>
          </p:cNvPr>
          <p:cNvSpPr txBox="1"/>
          <p:nvPr/>
        </p:nvSpPr>
        <p:spPr>
          <a:xfrm>
            <a:off x="3864030" y="3300540"/>
            <a:ext cx="50188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Driving to a  Midwest ACS meeting, 1985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F8BCBC6-5549-3BA2-DB7E-EB8F2BC433D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11" y="3724968"/>
            <a:ext cx="3065603" cy="229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43446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veral people working in a lab&#10;&#10;Description automatically generated">
            <a:extLst>
              <a:ext uri="{FF2B5EF4-FFF2-40B4-BE49-F238E27FC236}">
                <a16:creationId xmlns:a16="http://schemas.microsoft.com/office/drawing/2014/main" id="{2F8CC34E-26C0-E183-F572-DDCE798B77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8475405" y="402221"/>
            <a:ext cx="2473647" cy="3681409"/>
          </a:xfrm>
          <a:prstGeom prst="rect">
            <a:avLst/>
          </a:prstGeom>
        </p:spPr>
      </p:pic>
      <p:pic>
        <p:nvPicPr>
          <p:cNvPr id="4" name="Picture 3" descr="Several people working in a lab&#10;&#10;Description automatically generated">
            <a:extLst>
              <a:ext uri="{FF2B5EF4-FFF2-40B4-BE49-F238E27FC236}">
                <a16:creationId xmlns:a16="http://schemas.microsoft.com/office/drawing/2014/main" id="{D4658541-7A0A-88FE-8D94-5F306AA204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061" y="1101213"/>
            <a:ext cx="3052762" cy="29824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A9955D-AC58-C5A7-ECC5-595BEB7D75CF}"/>
              </a:ext>
            </a:extLst>
          </p:cNvPr>
          <p:cNvSpPr txBox="1"/>
          <p:nvPr/>
        </p:nvSpPr>
        <p:spPr>
          <a:xfrm>
            <a:off x="294967" y="235974"/>
            <a:ext cx="3026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University of Michigan</a:t>
            </a:r>
          </a:p>
          <a:p>
            <a:r>
              <a:rPr lang="en-US" dirty="0"/>
              <a:t>Graduate student 1982-1983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FE774B-52F8-26C4-953F-EEDFB249CB16}"/>
              </a:ext>
            </a:extLst>
          </p:cNvPr>
          <p:cNvSpPr txBox="1"/>
          <p:nvPr/>
        </p:nvSpPr>
        <p:spPr>
          <a:xfrm>
            <a:off x="8235885" y="4528656"/>
            <a:ext cx="32678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University of Iowa</a:t>
            </a:r>
          </a:p>
          <a:p>
            <a:r>
              <a:rPr lang="en-US" dirty="0"/>
              <a:t>Graduate student 1980-1981</a:t>
            </a:r>
          </a:p>
          <a:p>
            <a:r>
              <a:rPr lang="en-US" dirty="0"/>
              <a:t>Mounting crystal on Weissenberg camera for X-ray diffraction</a:t>
            </a:r>
          </a:p>
        </p:txBody>
      </p:sp>
      <p:pic>
        <p:nvPicPr>
          <p:cNvPr id="7" name="Picture 6" descr="Several people working in a lab&#10;&#10;Description automatically generated">
            <a:extLst>
              <a:ext uri="{FF2B5EF4-FFF2-40B4-BE49-F238E27FC236}">
                <a16:creationId xmlns:a16="http://schemas.microsoft.com/office/drawing/2014/main" id="{18A7968B-0DB0-5375-FCBF-C2F269A0CD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3670" y="1113505"/>
            <a:ext cx="3264279" cy="33208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192A1A-C5C2-64B4-864C-A203A61C4D93}"/>
              </a:ext>
            </a:extLst>
          </p:cNvPr>
          <p:cNvSpPr txBox="1"/>
          <p:nvPr/>
        </p:nvSpPr>
        <p:spPr>
          <a:xfrm>
            <a:off x="3854245" y="559139"/>
            <a:ext cx="3026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University of Michigan</a:t>
            </a:r>
          </a:p>
          <a:p>
            <a:r>
              <a:rPr lang="en-US" dirty="0"/>
              <a:t>Graduate student 1982-1983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EED27F-7B40-9072-D4E2-6C0B8676C10E}"/>
              </a:ext>
            </a:extLst>
          </p:cNvPr>
          <p:cNvSpPr txBox="1"/>
          <p:nvPr/>
        </p:nvSpPr>
        <p:spPr>
          <a:xfrm>
            <a:off x="294967" y="4111182"/>
            <a:ext cx="2845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 a state of the art Nicolet X-ray single crystal diffractometer (</a:t>
            </a:r>
            <a:r>
              <a:rPr lang="en-US" dirty="0" err="1"/>
              <a:t>Coucouvanis</a:t>
            </a:r>
            <a:r>
              <a:rPr lang="en-US" dirty="0"/>
              <a:t> group, University of Iowa)</a:t>
            </a:r>
          </a:p>
        </p:txBody>
      </p:sp>
    </p:spTree>
    <p:extLst>
      <p:ext uri="{BB962C8B-B14F-4D97-AF65-F5344CB8AC3E}">
        <p14:creationId xmlns:p14="http://schemas.microsoft.com/office/powerpoint/2010/main" val="2789869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EDED93D-72CC-E8FB-DCD4-2F728C563D7E}"/>
              </a:ext>
            </a:extLst>
          </p:cNvPr>
          <p:cNvSpPr txBox="1"/>
          <p:nvPr/>
        </p:nvSpPr>
        <p:spPr>
          <a:xfrm>
            <a:off x="1028734" y="1232432"/>
            <a:ext cx="7160191" cy="2068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solidFill>
                  <a:srgbClr val="212529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Previous Positions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solidFill>
                  <a:srgbClr val="212529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07/87-06/91: 	Assistant Professor at Michigan State University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solidFill>
                  <a:srgbClr val="212529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09/91-06/93: 	Associate Professor at Michigan State University</a:t>
            </a:r>
            <a:endParaRPr lang="en-US" kern="100" dirty="0">
              <a:solidFill>
                <a:srgbClr val="212529"/>
              </a:solidFill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solidFill>
                  <a:srgbClr val="212529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07/93-08/06: 	Full Professor at Michigan State University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solidFill>
                <a:srgbClr val="212529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B731C-5547-4997-0EE5-DC60F65A633B}"/>
              </a:ext>
            </a:extLst>
          </p:cNvPr>
          <p:cNvSpPr txBox="1"/>
          <p:nvPr/>
        </p:nvSpPr>
        <p:spPr>
          <a:xfrm>
            <a:off x="2228173" y="186204"/>
            <a:ext cx="6765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Previous Positions as a Principal Investigator  </a:t>
            </a:r>
          </a:p>
        </p:txBody>
      </p:sp>
      <p:pic>
        <p:nvPicPr>
          <p:cNvPr id="11" name="Picture 10" descr="A logo of a university&#10;&#10;Description automatically generated">
            <a:extLst>
              <a:ext uri="{FF2B5EF4-FFF2-40B4-BE49-F238E27FC236}">
                <a16:creationId xmlns:a16="http://schemas.microsoft.com/office/drawing/2014/main" id="{B2793B3C-0799-795E-303A-D52CAB7F6A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6211" y="1036883"/>
            <a:ext cx="2115547" cy="2064657"/>
          </a:xfrm>
          <a:prstGeom prst="rect">
            <a:avLst/>
          </a:prstGeom>
        </p:spPr>
      </p:pic>
      <p:pic>
        <p:nvPicPr>
          <p:cNvPr id="3" name="Picture 2" descr="A person in a suit and tie&#10;&#10;Description automatically generated">
            <a:extLst>
              <a:ext uri="{FF2B5EF4-FFF2-40B4-BE49-F238E27FC236}">
                <a16:creationId xmlns:a16="http://schemas.microsoft.com/office/drawing/2014/main" id="{8411F2E1-45AE-56C7-DA53-9DE39E2063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1794" y="3300755"/>
            <a:ext cx="2800114" cy="3202517"/>
          </a:xfrm>
          <a:prstGeom prst="rect">
            <a:avLst/>
          </a:prstGeom>
        </p:spPr>
      </p:pic>
      <p:pic>
        <p:nvPicPr>
          <p:cNvPr id="9" name="Picture 8" descr="A person holding a model of a molecule&#10;&#10;Description automatically generated">
            <a:extLst>
              <a:ext uri="{FF2B5EF4-FFF2-40B4-BE49-F238E27FC236}">
                <a16:creationId xmlns:a16="http://schemas.microsoft.com/office/drawing/2014/main" id="{B0C63578-5589-BEE3-C559-DD04AE9171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777" y="3774820"/>
            <a:ext cx="3690792" cy="2529947"/>
          </a:xfrm>
          <a:prstGeom prst="rect">
            <a:avLst/>
          </a:prstGeom>
        </p:spPr>
      </p:pic>
      <p:pic>
        <p:nvPicPr>
          <p:cNvPr id="5" name="Picture 4" descr="A person sitting at a desk with papers on it&#10;&#10;Description automatically generated">
            <a:extLst>
              <a:ext uri="{FF2B5EF4-FFF2-40B4-BE49-F238E27FC236}">
                <a16:creationId xmlns:a16="http://schemas.microsoft.com/office/drawing/2014/main" id="{1D7937CE-0131-789D-C84D-2BE7DE41E6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6214" y="3774820"/>
            <a:ext cx="3672237" cy="24777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0870F2-528F-5F6F-9B01-D8E7D37C56AE}"/>
              </a:ext>
            </a:extLst>
          </p:cNvPr>
          <p:cNvSpPr txBox="1"/>
          <p:nvPr/>
        </p:nvSpPr>
        <p:spPr>
          <a:xfrm>
            <a:off x="4199610" y="6325881"/>
            <a:ext cx="4642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Circa 1992 in MSU Chemistry Department office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5C499A-F324-7323-28B6-3B4DF5745BF3}"/>
              </a:ext>
            </a:extLst>
          </p:cNvPr>
          <p:cNvSpPr txBox="1"/>
          <p:nvPr/>
        </p:nvSpPr>
        <p:spPr>
          <a:xfrm>
            <a:off x="5014737" y="3390939"/>
            <a:ext cx="3263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Michigan State University years</a:t>
            </a:r>
          </a:p>
        </p:txBody>
      </p:sp>
    </p:spTree>
    <p:extLst>
      <p:ext uri="{BB962C8B-B14F-4D97-AF65-F5344CB8AC3E}">
        <p14:creationId xmlns:p14="http://schemas.microsoft.com/office/powerpoint/2010/main" val="2213331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BF14A-E7DC-E7FC-3EB8-A47194866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201535"/>
            <a:ext cx="10666506" cy="609600"/>
          </a:xfrm>
        </p:spPr>
        <p:txBody>
          <a:bodyPr/>
          <a:lstStyle/>
          <a:p>
            <a:r>
              <a:rPr lang="en-US" sz="3530"/>
              <a:t>My years at AUTH Chemistry 1975-1979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8C97E4-3270-85E4-400B-D54129A647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509" y="1143001"/>
            <a:ext cx="3637433" cy="23567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12E674-7E26-B110-5BF8-68F83B79B8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8085" y="883802"/>
            <a:ext cx="4488037" cy="28751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476B6A-229B-2AF7-12C9-3558935BFA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509" y="4018151"/>
            <a:ext cx="3619971" cy="23567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FAD47C-6ED9-4D8F-6238-BEA2C77FBC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6514" y="5927816"/>
            <a:ext cx="2550839" cy="5387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6E92C2-50A3-39DD-3468-B4F7F21D3BB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9900" y="3960533"/>
            <a:ext cx="3864408" cy="289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442510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365D3-6A90-8CB3-D7A5-E0C3EE96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Graduation day Fall 1979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9789A1-5627-8962-85C1-9FBCF571CF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34" y="1626885"/>
            <a:ext cx="5337686" cy="36390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575FEC-3972-640B-F1C6-43B6119D909D}"/>
              </a:ext>
            </a:extLst>
          </p:cNvPr>
          <p:cNvSpPr txBox="1"/>
          <p:nvPr/>
        </p:nvSpPr>
        <p:spPr>
          <a:xfrm>
            <a:off x="1571962" y="5771536"/>
            <a:ext cx="4533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Professor </a:t>
            </a:r>
            <a:r>
              <a:rPr lang="en-US" dirty="0" err="1"/>
              <a:t>Giannakoudakis</a:t>
            </a:r>
            <a:r>
              <a:rPr lang="en-US" dirty="0"/>
              <a:t> (Physical Chemistry)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9D04D6-FD16-619A-E4FE-A24278722C35}"/>
              </a:ext>
            </a:extLst>
          </p:cNvPr>
          <p:cNvSpPr txBox="1"/>
          <p:nvPr/>
        </p:nvSpPr>
        <p:spPr>
          <a:xfrm>
            <a:off x="6969872" y="5643717"/>
            <a:ext cx="4241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Taking the Oath to serve the chemistry profession with honor (required)</a:t>
            </a:r>
          </a:p>
        </p:txBody>
      </p:sp>
      <p:pic>
        <p:nvPicPr>
          <p:cNvPr id="8" name="Picture 7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0508CE3A-AC32-C529-DDC6-1CD88C011F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331581" y="1563081"/>
            <a:ext cx="5441633" cy="363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553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DE7D6-01C2-1A8A-7542-BBB89809F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4" y="188940"/>
            <a:ext cx="10599271" cy="609600"/>
          </a:xfrm>
        </p:spPr>
        <p:txBody>
          <a:bodyPr>
            <a:normAutofit fontScale="90000"/>
          </a:bodyPr>
          <a:lstStyle/>
          <a:p>
            <a:r>
              <a:rPr lang="en-US" sz="2824" b="1" dirty="0"/>
              <a:t>Tribute to my PhD mentor: Dimitri </a:t>
            </a:r>
            <a:r>
              <a:rPr lang="en-US" sz="2824" b="1" dirty="0" err="1"/>
              <a:t>Coucouvanis</a:t>
            </a:r>
            <a:r>
              <a:rPr lang="en-US" sz="2824" b="1" dirty="0"/>
              <a:t> (ret 2012) and my postdoctoral advisor Tobin J. Marks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EEEC2CD-CF18-713C-D912-74B7AA430A57}"/>
              </a:ext>
            </a:extLst>
          </p:cNvPr>
          <p:cNvGrpSpPr/>
          <p:nvPr/>
        </p:nvGrpSpPr>
        <p:grpSpPr>
          <a:xfrm>
            <a:off x="283211" y="1172962"/>
            <a:ext cx="3577137" cy="2168614"/>
            <a:chOff x="4881755" y="4403973"/>
            <a:chExt cx="4054089" cy="2457763"/>
          </a:xfrm>
        </p:grpSpPr>
        <p:pic>
          <p:nvPicPr>
            <p:cNvPr id="10" name="Picture 9" descr="A group of people standing in a parking lot&#10;&#10;Description automatically generated">
              <a:extLst>
                <a:ext uri="{FF2B5EF4-FFF2-40B4-BE49-F238E27FC236}">
                  <a16:creationId xmlns:a16="http://schemas.microsoft.com/office/drawing/2014/main" id="{07BE38AB-96F5-764E-FF62-2843F2A8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81755" y="4403973"/>
              <a:ext cx="4054089" cy="245776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7601A0-5469-3342-FBFE-0108446AB27C}"/>
                </a:ext>
              </a:extLst>
            </p:cNvPr>
            <p:cNvSpPr txBox="1"/>
            <p:nvPr/>
          </p:nvSpPr>
          <p:spPr>
            <a:xfrm>
              <a:off x="7591809" y="6290198"/>
              <a:ext cx="732509" cy="412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65" dirty="0"/>
                <a:t>1985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66AC03-9007-F813-8EE6-69B0247DCFC9}"/>
              </a:ext>
            </a:extLst>
          </p:cNvPr>
          <p:cNvGrpSpPr/>
          <p:nvPr/>
        </p:nvGrpSpPr>
        <p:grpSpPr>
          <a:xfrm>
            <a:off x="3919696" y="1172963"/>
            <a:ext cx="3252682" cy="2146658"/>
            <a:chOff x="9674995" y="4403973"/>
            <a:chExt cx="3686373" cy="2432879"/>
          </a:xfrm>
        </p:grpSpPr>
        <p:pic>
          <p:nvPicPr>
            <p:cNvPr id="9" name="Picture 8" descr="A group of people standing in a parking lot&#10;&#10;Description automatically generated">
              <a:extLst>
                <a:ext uri="{FF2B5EF4-FFF2-40B4-BE49-F238E27FC236}">
                  <a16:creationId xmlns:a16="http://schemas.microsoft.com/office/drawing/2014/main" id="{58E39FE4-AA9C-965F-75C7-59791EAAC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74995" y="4403973"/>
              <a:ext cx="3686373" cy="242051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D208BB0-C335-0A16-F285-438A382C2DDD}"/>
                </a:ext>
              </a:extLst>
            </p:cNvPr>
            <p:cNvSpPr txBox="1"/>
            <p:nvPr/>
          </p:nvSpPr>
          <p:spPr>
            <a:xfrm>
              <a:off x="9674995" y="6424380"/>
              <a:ext cx="732508" cy="412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65" dirty="0"/>
                <a:t>1985</a:t>
              </a:r>
            </a:p>
          </p:txBody>
        </p:sp>
      </p:grpSp>
      <p:pic>
        <p:nvPicPr>
          <p:cNvPr id="15" name="Picture 14" descr="A group of men in suits standing in a hallway">
            <a:extLst>
              <a:ext uri="{FF2B5EF4-FFF2-40B4-BE49-F238E27FC236}">
                <a16:creationId xmlns:a16="http://schemas.microsoft.com/office/drawing/2014/main" id="{3E237A59-338C-835C-7361-6E5F6448D1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7402" y="1186108"/>
            <a:ext cx="3077350" cy="223180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D5D2315-2562-CB04-6F81-6E7CB4730437}"/>
              </a:ext>
            </a:extLst>
          </p:cNvPr>
          <p:cNvGrpSpPr/>
          <p:nvPr/>
        </p:nvGrpSpPr>
        <p:grpSpPr>
          <a:xfrm>
            <a:off x="3664248" y="3706224"/>
            <a:ext cx="3763577" cy="2968081"/>
            <a:chOff x="432516" y="4278494"/>
            <a:chExt cx="4265387" cy="33638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98C8E6A-00C6-7304-C4F9-76AB20584A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6232" y="4278494"/>
              <a:ext cx="4241671" cy="2667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D43990B-80B7-4A17-CE65-C9E04CACC8D3}"/>
                </a:ext>
              </a:extLst>
            </p:cNvPr>
            <p:cNvSpPr txBox="1"/>
            <p:nvPr/>
          </p:nvSpPr>
          <p:spPr>
            <a:xfrm>
              <a:off x="432516" y="6983789"/>
              <a:ext cx="3569441" cy="658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88" dirty="0"/>
                <a:t>D. </a:t>
              </a:r>
              <a:r>
                <a:rPr lang="en-US" sz="1588" dirty="0" err="1"/>
                <a:t>Coucouvanis</a:t>
              </a:r>
              <a:r>
                <a:rPr lang="en-US" sz="1588" dirty="0"/>
                <a:t>, John Fackler (academic grandfather…)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3056587-AB10-0FBC-EBF4-C6847D9E9274}"/>
                </a:ext>
              </a:extLst>
            </p:cNvPr>
            <p:cNvSpPr txBox="1"/>
            <p:nvPr/>
          </p:nvSpPr>
          <p:spPr>
            <a:xfrm>
              <a:off x="3656826" y="6459081"/>
              <a:ext cx="732508" cy="412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65" dirty="0">
                  <a:solidFill>
                    <a:srgbClr val="FFFF00"/>
                  </a:solidFill>
                </a:rPr>
                <a:t>2016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D52F657-19F6-30CD-461E-8749CB0F02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1020" y="3801323"/>
            <a:ext cx="3628155" cy="21394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1656FF-B3FD-EF6E-4A71-41AFFCC7C068}"/>
              </a:ext>
            </a:extLst>
          </p:cNvPr>
          <p:cNvSpPr txBox="1"/>
          <p:nvPr/>
        </p:nvSpPr>
        <p:spPr>
          <a:xfrm>
            <a:off x="8274128" y="6013434"/>
            <a:ext cx="2996141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88" dirty="0"/>
              <a:t>Postdoctoral mentor: Tobin Marks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875BA0-1019-88C2-A2BF-0D6D98486E36}"/>
              </a:ext>
            </a:extLst>
          </p:cNvPr>
          <p:cNvSpPr txBox="1"/>
          <p:nvPr/>
        </p:nvSpPr>
        <p:spPr>
          <a:xfrm>
            <a:off x="418123" y="6060610"/>
            <a:ext cx="26664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/>
              <a:t>Coucouvanis</a:t>
            </a:r>
            <a:r>
              <a:rPr lang="en-US" sz="1800" dirty="0"/>
              <a:t> preparing gyros in his home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2E8DD8-1B17-D231-AA79-CB605BEAE5CE}"/>
              </a:ext>
            </a:extLst>
          </p:cNvPr>
          <p:cNvSpPr txBox="1"/>
          <p:nvPr/>
        </p:nvSpPr>
        <p:spPr>
          <a:xfrm>
            <a:off x="3864030" y="3300540"/>
            <a:ext cx="50188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Driving to a  Midwest ACS meeting, 1985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F8BCBC6-5549-3BA2-DB7E-EB8F2BC433D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11" y="3724968"/>
            <a:ext cx="3065603" cy="229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95536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9909A-019A-7C12-1969-E1948E6E5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ACS Award in Inorganic Chemistry 2016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3E42DD5E-19B9-500E-78CA-169ED9F5C2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7EC70A-4D4F-491C-325B-751C3A0B1C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90" y="1942817"/>
            <a:ext cx="8249265" cy="46389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E70826-5F45-3231-C9DB-943792DACC15}"/>
              </a:ext>
            </a:extLst>
          </p:cNvPr>
          <p:cNvSpPr txBox="1"/>
          <p:nvPr/>
        </p:nvSpPr>
        <p:spPr>
          <a:xfrm>
            <a:off x="9308690" y="3716594"/>
            <a:ext cx="2045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 Dimitri </a:t>
            </a:r>
            <a:r>
              <a:rPr lang="en-US" dirty="0" err="1"/>
              <a:t>Coucouvanis</a:t>
            </a:r>
            <a:r>
              <a:rPr lang="en-US" dirty="0"/>
              <a:t> and Peter Stang</a:t>
            </a:r>
          </a:p>
        </p:txBody>
      </p:sp>
    </p:spTree>
    <p:extLst>
      <p:ext uri="{BB962C8B-B14F-4D97-AF65-F5344CB8AC3E}">
        <p14:creationId xmlns:p14="http://schemas.microsoft.com/office/powerpoint/2010/main" val="90997810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8051C-8563-F183-9A34-D9F5BA46D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39" y="354843"/>
            <a:ext cx="11261663" cy="609600"/>
          </a:xfrm>
        </p:spPr>
        <p:txBody>
          <a:bodyPr>
            <a:normAutofit fontScale="90000"/>
          </a:bodyPr>
          <a:lstStyle/>
          <a:p>
            <a:r>
              <a:rPr lang="en-US" sz="4765" dirty="0"/>
              <a:t>The new mineral </a:t>
            </a:r>
            <a:r>
              <a:rPr lang="en-US" sz="4765" i="1" dirty="0" err="1"/>
              <a:t>kanatzidisite</a:t>
            </a:r>
            <a:r>
              <a:rPr lang="en-US" sz="4765" i="1" dirty="0"/>
              <a:t>…</a:t>
            </a:r>
            <a:br>
              <a:rPr lang="en-US" sz="4765" i="1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FB467C-8682-E37C-E752-AEF97BEBF0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8564" y="4789832"/>
            <a:ext cx="2491011" cy="16091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72FE18-F90E-1B1C-F4D5-314B399B41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465" y="894627"/>
            <a:ext cx="6733709" cy="34827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AAB2F2-6BCC-9C60-B466-CA0C12896F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239" y="1885659"/>
            <a:ext cx="6648923" cy="3708770"/>
          </a:xfrm>
          <a:prstGeom prst="rect">
            <a:avLst/>
          </a:prstGeom>
        </p:spPr>
      </p:pic>
      <p:pic>
        <p:nvPicPr>
          <p:cNvPr id="4" name="Picture 3" descr="A person standing in front of a whiteboard&#10;&#10;Description automatically generated">
            <a:extLst>
              <a:ext uri="{FF2B5EF4-FFF2-40B4-BE49-F238E27FC236}">
                <a16:creationId xmlns:a16="http://schemas.microsoft.com/office/drawing/2014/main" id="{5C0FBF0E-2474-B632-7ADF-ABFE7BD8BE3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4069" y="85057"/>
            <a:ext cx="2277795" cy="180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69206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12636"/>
            <a:ext cx="120031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Sustainable Industrial Processing Summit</a:t>
            </a:r>
            <a:endParaRPr lang="en-CA" sz="4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2506" y="764536"/>
            <a:ext cx="109599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 STARS: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2506" y="6258510"/>
            <a:ext cx="116975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800" dirty="0"/>
              <a:t>   </a:t>
            </a:r>
            <a:r>
              <a:rPr lang="en-CA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FLOGEN</a:t>
            </a:r>
            <a:r>
              <a:rPr lang="en-C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STARS </a:t>
            </a:r>
            <a:r>
              <a:rPr lang="en-CA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OUTREACH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47734" y="1902597"/>
            <a:ext cx="8044266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fr-FR" sz="6000" b="1" i="0" u="none" strike="noStrike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Mercouri G. Kanatzidis</a:t>
            </a:r>
            <a:endParaRPr lang="fr-FR" sz="6000" b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fr-FR" sz="4400" b="1" i="0" u="none" strike="noStrike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Professor </a:t>
            </a:r>
            <a:endParaRPr lang="fr-FR" sz="4400" b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fr-FR" sz="4400" b="1" i="0" u="none" strike="noStrike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Northwestern University</a:t>
            </a:r>
            <a:r>
              <a:rPr lang="fr-FR" sz="4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USA</a:t>
            </a:r>
            <a:endParaRPr lang="fr-FR" sz="4400" b="1" i="0" u="none" strike="noStrike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fr-FR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600" b="1" dirty="0">
                <a:solidFill>
                  <a:srgbClr val="0000FF"/>
                </a:solidFill>
              </a:rPr>
              <a:t>Field: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rgbClr val="FF0000"/>
                </a:solidFill>
              </a:rPr>
              <a:t>Solid State Chemistry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fr-FR" sz="4400" b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87886" y="5769591"/>
            <a:ext cx="10341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STODDART INTERNATIONAL SCIENTIFIC AWARD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095703-6276-6174-B28B-6F101F450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16" y="1918699"/>
            <a:ext cx="2954784" cy="36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90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6FA2F55F-9D82-4C85-85D4-3AD007297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148287"/>
            <a:ext cx="9815254" cy="741363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530" b="1" dirty="0">
                <a:latin typeface="Arial" panose="020B0604020202020204" pitchFamily="34" charset="0"/>
                <a:cs typeface="Arial" panose="020B0604020202020204" pitchFamily="34" charset="0"/>
              </a:rPr>
              <a:t>Kanatzidis Group Northwestern…2023-2024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69EDF0-D90A-2E8D-C988-3CEBA85E78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319" y="889649"/>
            <a:ext cx="8569803" cy="53909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6BC84A-33C7-CE29-125B-055FC3076E63}"/>
              </a:ext>
            </a:extLst>
          </p:cNvPr>
          <p:cNvSpPr txBox="1"/>
          <p:nvPr/>
        </p:nvSpPr>
        <p:spPr>
          <a:xfrm>
            <a:off x="-1724" y="6410990"/>
            <a:ext cx="6097724" cy="309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12" dirty="0"/>
              <a:t>https://chemgroups.northwestern.edu/kanatzidis/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956B1B-795A-D21A-93A9-CC53F715A2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5482" y="1778812"/>
            <a:ext cx="3036518" cy="295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5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962B1-AE6A-8FF1-E2A4-5973D8A5E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Dr. Mercouri Kanatzidis receiving the Stoddart International Scientific Award from Dr. Florian Kongoli at FLOGEN SIPS 2024</a:t>
            </a:r>
            <a:endParaRPr lang="en-US" sz="2800" dirty="0"/>
          </a:p>
        </p:txBody>
      </p:sp>
      <p:pic>
        <p:nvPicPr>
          <p:cNvPr id="5" name="Content Placeholder 4" descr="Men standing on a stage holding a trophy&#10;&#10;Description automatically generated">
            <a:extLst>
              <a:ext uri="{FF2B5EF4-FFF2-40B4-BE49-F238E27FC236}">
                <a16:creationId xmlns:a16="http://schemas.microsoft.com/office/drawing/2014/main" id="{6E941DB8-2CEB-7094-C2E7-F42E9EEFA0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9306" y="1825625"/>
            <a:ext cx="6533387" cy="4351338"/>
          </a:xfrm>
        </p:spPr>
      </p:pic>
    </p:spTree>
    <p:extLst>
      <p:ext uri="{BB962C8B-B14F-4D97-AF65-F5344CB8AC3E}">
        <p14:creationId xmlns:p14="http://schemas.microsoft.com/office/powerpoint/2010/main" val="2844897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C94F0-997C-EBF8-85A5-58AF907E3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Dr. Florian Kongoli congratulating Dr. Mercouri Kanatzidis during the FLOGEN SIPS 2024 award ceremony</a:t>
            </a:r>
            <a:endParaRPr lang="en-US" sz="2800" dirty="0"/>
          </a:p>
        </p:txBody>
      </p:sp>
      <p:pic>
        <p:nvPicPr>
          <p:cNvPr id="5" name="Content Placeholder 4" descr="A person in a suit shaking hands with another person&#10;&#10;Description automatically generated">
            <a:extLst>
              <a:ext uri="{FF2B5EF4-FFF2-40B4-BE49-F238E27FC236}">
                <a16:creationId xmlns:a16="http://schemas.microsoft.com/office/drawing/2014/main" id="{D91EC224-ED24-5B9D-F70C-EBB13811D0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9306" y="1825625"/>
            <a:ext cx="6533387" cy="4351338"/>
          </a:xfrm>
        </p:spPr>
      </p:pic>
    </p:spTree>
    <p:extLst>
      <p:ext uri="{BB962C8B-B14F-4D97-AF65-F5344CB8AC3E}">
        <p14:creationId xmlns:p14="http://schemas.microsoft.com/office/powerpoint/2010/main" val="2526871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A4BF6-1A4C-1111-15A9-4FB28DB79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Dr. Mercouri Kanatzidis delivering an acceptance speech during the FLOGEN SIPS 2024 award ceremony</a:t>
            </a:r>
            <a:endParaRPr lang="en-US" sz="2800" dirty="0"/>
          </a:p>
        </p:txBody>
      </p:sp>
      <p:pic>
        <p:nvPicPr>
          <p:cNvPr id="5" name="Content Placeholder 4" descr="A person standing at a podium&#10;&#10;Description automatically generated">
            <a:extLst>
              <a:ext uri="{FF2B5EF4-FFF2-40B4-BE49-F238E27FC236}">
                <a16:creationId xmlns:a16="http://schemas.microsoft.com/office/drawing/2014/main" id="{A850599B-9B50-7183-20F0-DF27ECEB93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9306" y="1825625"/>
            <a:ext cx="6533387" cy="4351338"/>
          </a:xfrm>
        </p:spPr>
      </p:pic>
    </p:spTree>
    <p:extLst>
      <p:ext uri="{BB962C8B-B14F-4D97-AF65-F5344CB8AC3E}">
        <p14:creationId xmlns:p14="http://schemas.microsoft.com/office/powerpoint/2010/main" val="2938989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erson in a lab coat&#10;&#10;Description automatically generated">
            <a:extLst>
              <a:ext uri="{FF2B5EF4-FFF2-40B4-BE49-F238E27FC236}">
                <a16:creationId xmlns:a16="http://schemas.microsoft.com/office/drawing/2014/main" id="{135790E2-D6E2-E83D-2966-B4D72B9891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579809" y="820746"/>
            <a:ext cx="3942733" cy="31271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D183E08-A450-F380-3E41-7C04940BA219}"/>
              </a:ext>
            </a:extLst>
          </p:cNvPr>
          <p:cNvSpPr txBox="1"/>
          <p:nvPr/>
        </p:nvSpPr>
        <p:spPr>
          <a:xfrm>
            <a:off x="715152" y="3429000"/>
            <a:ext cx="2696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Freshman year 1975 </a:t>
            </a:r>
          </a:p>
          <a:p>
            <a:r>
              <a:rPr lang="en-US" dirty="0"/>
              <a:t>University of Thessaloniki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1A6FE0-1C9C-3350-E898-8365D0BF2A30}"/>
              </a:ext>
            </a:extLst>
          </p:cNvPr>
          <p:cNvSpPr txBox="1"/>
          <p:nvPr/>
        </p:nvSpPr>
        <p:spPr>
          <a:xfrm>
            <a:off x="5987597" y="4471219"/>
            <a:ext cx="26968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Freshman year 1975 </a:t>
            </a:r>
          </a:p>
          <a:p>
            <a:r>
              <a:rPr lang="en-US" dirty="0"/>
              <a:t>General chemistry lab</a:t>
            </a:r>
          </a:p>
          <a:p>
            <a:r>
              <a:rPr lang="en-US" dirty="0"/>
              <a:t>University of Thessaloniki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8F60243-541A-BA4E-3E37-8B94B843F631}"/>
              </a:ext>
            </a:extLst>
          </p:cNvPr>
          <p:cNvGrpSpPr/>
          <p:nvPr/>
        </p:nvGrpSpPr>
        <p:grpSpPr>
          <a:xfrm>
            <a:off x="253389" y="115469"/>
            <a:ext cx="4387437" cy="3135190"/>
            <a:chOff x="253389" y="115469"/>
            <a:chExt cx="4387437" cy="3135190"/>
          </a:xfrm>
        </p:grpSpPr>
        <p:pic>
          <p:nvPicPr>
            <p:cNvPr id="13" name="Picture 12" descr="A group of men in white coats&#10;&#10;Description automatically generated">
              <a:extLst>
                <a:ext uri="{FF2B5EF4-FFF2-40B4-BE49-F238E27FC236}">
                  <a16:creationId xmlns:a16="http://schemas.microsoft.com/office/drawing/2014/main" id="{5EA4CDC0-CA18-4209-DECB-9D50E9726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389" y="115469"/>
              <a:ext cx="4387437" cy="3135190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4A7C6B6-DAE7-8BC5-9875-819799FDA57A}"/>
                </a:ext>
              </a:extLst>
            </p:cNvPr>
            <p:cNvCxnSpPr/>
            <p:nvPr/>
          </p:nvCxnSpPr>
          <p:spPr>
            <a:xfrm flipH="1">
              <a:off x="1376516" y="344130"/>
              <a:ext cx="344129" cy="501445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2880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veral people working in a lab&#10;&#10;Description automatically generated">
            <a:extLst>
              <a:ext uri="{FF2B5EF4-FFF2-40B4-BE49-F238E27FC236}">
                <a16:creationId xmlns:a16="http://schemas.microsoft.com/office/drawing/2014/main" id="{2F8CC34E-26C0-E183-F572-DDCE798B77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9688" y="1101213"/>
            <a:ext cx="2276055" cy="3333135"/>
          </a:xfrm>
          <a:prstGeom prst="rect">
            <a:avLst/>
          </a:prstGeom>
        </p:spPr>
      </p:pic>
      <p:pic>
        <p:nvPicPr>
          <p:cNvPr id="4" name="Picture 3" descr="Several people working in a lab&#10;&#10;Description automatically generated">
            <a:extLst>
              <a:ext uri="{FF2B5EF4-FFF2-40B4-BE49-F238E27FC236}">
                <a16:creationId xmlns:a16="http://schemas.microsoft.com/office/drawing/2014/main" id="{D4658541-7A0A-88FE-8D94-5F306AA204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257" y="1214283"/>
            <a:ext cx="2128573" cy="20795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A9955D-AC58-C5A7-ECC5-595BEB7D75CF}"/>
              </a:ext>
            </a:extLst>
          </p:cNvPr>
          <p:cNvSpPr txBox="1"/>
          <p:nvPr/>
        </p:nvSpPr>
        <p:spPr>
          <a:xfrm>
            <a:off x="294967" y="235974"/>
            <a:ext cx="3026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University of Michigan</a:t>
            </a:r>
          </a:p>
          <a:p>
            <a:r>
              <a:rPr lang="en-US" dirty="0"/>
              <a:t>Graduate student 1982-1983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FE774B-52F8-26C4-953F-EEDFB249CB16}"/>
              </a:ext>
            </a:extLst>
          </p:cNvPr>
          <p:cNvSpPr txBox="1"/>
          <p:nvPr/>
        </p:nvSpPr>
        <p:spPr>
          <a:xfrm>
            <a:off x="8235885" y="4528656"/>
            <a:ext cx="32678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University of Iowa</a:t>
            </a:r>
          </a:p>
          <a:p>
            <a:r>
              <a:rPr lang="en-US" dirty="0"/>
              <a:t>Graduate student 1980-1981</a:t>
            </a:r>
          </a:p>
          <a:p>
            <a:r>
              <a:rPr lang="en-US" dirty="0"/>
              <a:t>Mounting crystal on Weissenberg camera for X-ray diffraction</a:t>
            </a:r>
          </a:p>
        </p:txBody>
      </p:sp>
      <p:pic>
        <p:nvPicPr>
          <p:cNvPr id="7" name="Picture 6" descr="Several people working in a lab&#10;&#10;Description automatically generated">
            <a:extLst>
              <a:ext uri="{FF2B5EF4-FFF2-40B4-BE49-F238E27FC236}">
                <a16:creationId xmlns:a16="http://schemas.microsoft.com/office/drawing/2014/main" id="{18A7968B-0DB0-5375-FCBF-C2F269A0CD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9644" y="1238863"/>
            <a:ext cx="2276055" cy="23154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192A1A-C5C2-64B4-864C-A203A61C4D93}"/>
              </a:ext>
            </a:extLst>
          </p:cNvPr>
          <p:cNvSpPr txBox="1"/>
          <p:nvPr/>
        </p:nvSpPr>
        <p:spPr>
          <a:xfrm>
            <a:off x="3854245" y="559139"/>
            <a:ext cx="3026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University of Michigan</a:t>
            </a:r>
          </a:p>
          <a:p>
            <a:r>
              <a:rPr lang="en-US" dirty="0"/>
              <a:t>Graduate student 1982-1983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EED27F-7B40-9072-D4E2-6C0B8676C10E}"/>
              </a:ext>
            </a:extLst>
          </p:cNvPr>
          <p:cNvSpPr txBox="1"/>
          <p:nvPr/>
        </p:nvSpPr>
        <p:spPr>
          <a:xfrm>
            <a:off x="627693" y="3408174"/>
            <a:ext cx="2845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 a Nicolet X-ray single crystal diffractometer</a:t>
            </a:r>
          </a:p>
        </p:txBody>
      </p:sp>
    </p:spTree>
    <p:extLst>
      <p:ext uri="{BB962C8B-B14F-4D97-AF65-F5344CB8AC3E}">
        <p14:creationId xmlns:p14="http://schemas.microsoft.com/office/powerpoint/2010/main" val="1361752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itting in a wheelchair&#10;&#10;Description automatically generated">
            <a:extLst>
              <a:ext uri="{FF2B5EF4-FFF2-40B4-BE49-F238E27FC236}">
                <a16:creationId xmlns:a16="http://schemas.microsoft.com/office/drawing/2014/main" id="{C838D505-E7EC-A044-18CD-700C0DCB49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5812" y="1029932"/>
            <a:ext cx="3785416" cy="28390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BAE843-0C6E-F7EB-2598-DA6FAC41E4F8}"/>
              </a:ext>
            </a:extLst>
          </p:cNvPr>
          <p:cNvSpPr txBox="1"/>
          <p:nvPr/>
        </p:nvSpPr>
        <p:spPr>
          <a:xfrm>
            <a:off x="8593394" y="4077018"/>
            <a:ext cx="2712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Circa 2000 in home office</a:t>
            </a:r>
          </a:p>
        </p:txBody>
      </p:sp>
      <p:pic>
        <p:nvPicPr>
          <p:cNvPr id="12" name="Picture 11" descr="A person sitting at a desk with papers on it&#10;&#10;Description automatically generated">
            <a:extLst>
              <a:ext uri="{FF2B5EF4-FFF2-40B4-BE49-F238E27FC236}">
                <a16:creationId xmlns:a16="http://schemas.microsoft.com/office/drawing/2014/main" id="{D8EF0B3D-78FE-9F08-5512-AF694227E2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7609" y="1117508"/>
            <a:ext cx="3672237" cy="24777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3E92281-6D4B-76BF-3509-3C67868757BC}"/>
              </a:ext>
            </a:extLst>
          </p:cNvPr>
          <p:cNvSpPr txBox="1"/>
          <p:nvPr/>
        </p:nvSpPr>
        <p:spPr>
          <a:xfrm>
            <a:off x="1316743" y="3845960"/>
            <a:ext cx="4893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Circa 1992 in MSU Chemistry Department office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EE0527-A059-6F44-0C37-74DCD11C2945}"/>
              </a:ext>
            </a:extLst>
          </p:cNvPr>
          <p:cNvSpPr txBox="1"/>
          <p:nvPr/>
        </p:nvSpPr>
        <p:spPr>
          <a:xfrm>
            <a:off x="1927609" y="257186"/>
            <a:ext cx="3263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Michigan State University years</a:t>
            </a:r>
          </a:p>
        </p:txBody>
      </p:sp>
    </p:spTree>
    <p:extLst>
      <p:ext uri="{BB962C8B-B14F-4D97-AF65-F5344CB8AC3E}">
        <p14:creationId xmlns:p14="http://schemas.microsoft.com/office/powerpoint/2010/main" val="3083404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 men holding a plate of food&#10;&#10;Description automatically generated">
            <a:extLst>
              <a:ext uri="{FF2B5EF4-FFF2-40B4-BE49-F238E27FC236}">
                <a16:creationId xmlns:a16="http://schemas.microsoft.com/office/drawing/2014/main" id="{2B909AFE-CCDA-DD92-93EE-7EEB1A7A0D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46" y="819469"/>
            <a:ext cx="4031227" cy="22675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3F8001-3135-3BF2-128D-490568C4F1EC}"/>
              </a:ext>
            </a:extLst>
          </p:cNvPr>
          <p:cNvSpPr txBox="1"/>
          <p:nvPr/>
        </p:nvSpPr>
        <p:spPr>
          <a:xfrm>
            <a:off x="5447073" y="1419843"/>
            <a:ext cx="3565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Best Greek fish taverna in Chicago</a:t>
            </a:r>
          </a:p>
          <a:p>
            <a:r>
              <a:rPr lang="en-US" dirty="0"/>
              <a:t>“The Boston Fish Market” ca. 2017</a:t>
            </a:r>
          </a:p>
        </p:txBody>
      </p:sp>
      <p:pic>
        <p:nvPicPr>
          <p:cNvPr id="3" name="Picture 2" descr="Two men standing next to each other&#10;&#10;Description automatically generated">
            <a:extLst>
              <a:ext uri="{FF2B5EF4-FFF2-40B4-BE49-F238E27FC236}">
                <a16:creationId xmlns:a16="http://schemas.microsoft.com/office/drawing/2014/main" id="{49B1173D-297E-6C95-1A2D-344D237F99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8182" y="3087034"/>
            <a:ext cx="4375353" cy="26978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203E8E-11A4-863E-C809-2D294D1C6362}"/>
              </a:ext>
            </a:extLst>
          </p:cNvPr>
          <p:cNvSpPr txBox="1"/>
          <p:nvPr/>
        </p:nvSpPr>
        <p:spPr>
          <a:xfrm>
            <a:off x="7108776" y="5980172"/>
            <a:ext cx="25483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Honorary PhD degree </a:t>
            </a:r>
          </a:p>
          <a:p>
            <a:r>
              <a:rPr lang="en-US" dirty="0"/>
              <a:t>University of Crete 2017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303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488</Words>
  <Application>Microsoft Macintosh PowerPoint</Application>
  <PresentationFormat>Widescreen</PresentationFormat>
  <Paragraphs>79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Dr. Mercouri Kanatzidis receiving the Stoddart International Scientific Award from Dr. Florian Kongoli at FLOGEN SIPS 2024</vt:lpstr>
      <vt:lpstr>Dr. Florian Kongoli congratulating Dr. Mercouri Kanatzidis during the FLOGEN SIPS 2024 award ceremony</vt:lpstr>
      <vt:lpstr>Dr. Mercouri Kanatzidis delivering an acceptance speech during the FLOGEN SIPS 2024 award ceremony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Tribute to my PhD mentor: Dimitri Coucouvanis (ret 2012) and my postdoctoral advisor Tobin J. Marks</vt:lpstr>
      <vt:lpstr>PowerPoint Presentation</vt:lpstr>
      <vt:lpstr>PowerPoint Presentation</vt:lpstr>
      <vt:lpstr>My years at AUTH Chemistry 1975-1979</vt:lpstr>
      <vt:lpstr>Graduation day Fall 1979</vt:lpstr>
      <vt:lpstr>Tribute to my PhD mentor: Dimitri Coucouvanis (ret 2012) and my postdoctoral advisor Tobin J. Marks</vt:lpstr>
      <vt:lpstr>ACS Award in Inorganic Chemistry 2016</vt:lpstr>
      <vt:lpstr>The new mineral kanatzidisite… </vt:lpstr>
      <vt:lpstr>Kanatzidis Group Northwestern…2023-2024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Teresa Bechalani</dc:creator>
  <cp:lastModifiedBy>Teresa Bechalani</cp:lastModifiedBy>
  <cp:revision>2</cp:revision>
  <dcterms:created xsi:type="dcterms:W3CDTF">2024-11-11T17:16:38Z</dcterms:created>
  <dcterms:modified xsi:type="dcterms:W3CDTF">2024-11-11T17:22:13Z</dcterms:modified>
</cp:coreProperties>
</file>