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971" r:id="rId2"/>
    <p:sldId id="972" r:id="rId3"/>
    <p:sldId id="973" r:id="rId4"/>
    <p:sldId id="974" r:id="rId5"/>
    <p:sldId id="975" r:id="rId6"/>
    <p:sldId id="297" r:id="rId7"/>
    <p:sldId id="300" r:id="rId8"/>
    <p:sldId id="307" r:id="rId9"/>
    <p:sldId id="292" r:id="rId10"/>
    <p:sldId id="286" r:id="rId11"/>
    <p:sldId id="271" r:id="rId12"/>
    <p:sldId id="25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579"/>
    <p:restoredTop sz="94663"/>
  </p:normalViewPr>
  <p:slideViewPr>
    <p:cSldViewPr snapToGrid="0">
      <p:cViewPr varScale="1">
        <p:scale>
          <a:sx n="71" d="100"/>
          <a:sy n="71" d="100"/>
        </p:scale>
        <p:origin x="184" y="7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F4ACA-670B-922E-FAE6-792D23A3D00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D0FED56-D7CD-A75A-036E-99760BA2410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E20A58F-1AC4-6351-BC9B-107FD22DE00D}"/>
              </a:ext>
            </a:extLst>
          </p:cNvPr>
          <p:cNvSpPr>
            <a:spLocks noGrp="1"/>
          </p:cNvSpPr>
          <p:nvPr>
            <p:ph type="dt" sz="half" idx="10"/>
          </p:nvPr>
        </p:nvSpPr>
        <p:spPr/>
        <p:txBody>
          <a:bodyPr/>
          <a:lstStyle/>
          <a:p>
            <a:fld id="{A0481A66-2DA8-5245-A669-8E80417B3DEE}" type="datetimeFigureOut">
              <a:rPr lang="en-US" smtClean="0"/>
              <a:t>11/11/24</a:t>
            </a:fld>
            <a:endParaRPr lang="en-US"/>
          </a:p>
        </p:txBody>
      </p:sp>
      <p:sp>
        <p:nvSpPr>
          <p:cNvPr id="5" name="Footer Placeholder 4">
            <a:extLst>
              <a:ext uri="{FF2B5EF4-FFF2-40B4-BE49-F238E27FC236}">
                <a16:creationId xmlns:a16="http://schemas.microsoft.com/office/drawing/2014/main" id="{D9FFEAB3-6764-64A9-3FA1-1098473928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67DBA6-E1E3-FE10-AC9A-03FB99CE1B4D}"/>
              </a:ext>
            </a:extLst>
          </p:cNvPr>
          <p:cNvSpPr>
            <a:spLocks noGrp="1"/>
          </p:cNvSpPr>
          <p:nvPr>
            <p:ph type="sldNum" sz="quarter" idx="12"/>
          </p:nvPr>
        </p:nvSpPr>
        <p:spPr/>
        <p:txBody>
          <a:bodyPr/>
          <a:lstStyle/>
          <a:p>
            <a:fld id="{2E0F8969-85B8-A243-B51D-44C6294DABD6}" type="slidenum">
              <a:rPr lang="en-US" smtClean="0"/>
              <a:t>‹#›</a:t>
            </a:fld>
            <a:endParaRPr lang="en-US"/>
          </a:p>
        </p:txBody>
      </p:sp>
    </p:spTree>
    <p:extLst>
      <p:ext uri="{BB962C8B-B14F-4D97-AF65-F5344CB8AC3E}">
        <p14:creationId xmlns:p14="http://schemas.microsoft.com/office/powerpoint/2010/main" val="2633145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E598E-D57B-15A2-FBE7-ADF1805C485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E050DF8-FA01-A08D-093E-486B567C16A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476323-987B-AE62-DD9C-BB9C0F775900}"/>
              </a:ext>
            </a:extLst>
          </p:cNvPr>
          <p:cNvSpPr>
            <a:spLocks noGrp="1"/>
          </p:cNvSpPr>
          <p:nvPr>
            <p:ph type="dt" sz="half" idx="10"/>
          </p:nvPr>
        </p:nvSpPr>
        <p:spPr/>
        <p:txBody>
          <a:bodyPr/>
          <a:lstStyle/>
          <a:p>
            <a:fld id="{A0481A66-2DA8-5245-A669-8E80417B3DEE}" type="datetimeFigureOut">
              <a:rPr lang="en-US" smtClean="0"/>
              <a:t>11/11/24</a:t>
            </a:fld>
            <a:endParaRPr lang="en-US"/>
          </a:p>
        </p:txBody>
      </p:sp>
      <p:sp>
        <p:nvSpPr>
          <p:cNvPr id="5" name="Footer Placeholder 4">
            <a:extLst>
              <a:ext uri="{FF2B5EF4-FFF2-40B4-BE49-F238E27FC236}">
                <a16:creationId xmlns:a16="http://schemas.microsoft.com/office/drawing/2014/main" id="{D4D743DE-57A5-2684-7EF7-CF975916CD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DC934F-C761-9F65-AE7A-D301D43AA6E1}"/>
              </a:ext>
            </a:extLst>
          </p:cNvPr>
          <p:cNvSpPr>
            <a:spLocks noGrp="1"/>
          </p:cNvSpPr>
          <p:nvPr>
            <p:ph type="sldNum" sz="quarter" idx="12"/>
          </p:nvPr>
        </p:nvSpPr>
        <p:spPr/>
        <p:txBody>
          <a:bodyPr/>
          <a:lstStyle/>
          <a:p>
            <a:fld id="{2E0F8969-85B8-A243-B51D-44C6294DABD6}" type="slidenum">
              <a:rPr lang="en-US" smtClean="0"/>
              <a:t>‹#›</a:t>
            </a:fld>
            <a:endParaRPr lang="en-US"/>
          </a:p>
        </p:txBody>
      </p:sp>
    </p:spTree>
    <p:extLst>
      <p:ext uri="{BB962C8B-B14F-4D97-AF65-F5344CB8AC3E}">
        <p14:creationId xmlns:p14="http://schemas.microsoft.com/office/powerpoint/2010/main" val="17551324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BD87353-023B-58A9-5258-EC898E1604E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E326A0C-4F23-8D6F-91E7-F8E4B4A387C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1329AB-21A4-96B1-EDE9-0C7EDA2077FF}"/>
              </a:ext>
            </a:extLst>
          </p:cNvPr>
          <p:cNvSpPr>
            <a:spLocks noGrp="1"/>
          </p:cNvSpPr>
          <p:nvPr>
            <p:ph type="dt" sz="half" idx="10"/>
          </p:nvPr>
        </p:nvSpPr>
        <p:spPr/>
        <p:txBody>
          <a:bodyPr/>
          <a:lstStyle/>
          <a:p>
            <a:fld id="{A0481A66-2DA8-5245-A669-8E80417B3DEE}" type="datetimeFigureOut">
              <a:rPr lang="en-US" smtClean="0"/>
              <a:t>11/11/24</a:t>
            </a:fld>
            <a:endParaRPr lang="en-US"/>
          </a:p>
        </p:txBody>
      </p:sp>
      <p:sp>
        <p:nvSpPr>
          <p:cNvPr id="5" name="Footer Placeholder 4">
            <a:extLst>
              <a:ext uri="{FF2B5EF4-FFF2-40B4-BE49-F238E27FC236}">
                <a16:creationId xmlns:a16="http://schemas.microsoft.com/office/drawing/2014/main" id="{FDD43166-FD23-DE4D-D84E-611E37523C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FBDAA7-A3F3-0139-639A-24C64B6DAB7A}"/>
              </a:ext>
            </a:extLst>
          </p:cNvPr>
          <p:cNvSpPr>
            <a:spLocks noGrp="1"/>
          </p:cNvSpPr>
          <p:nvPr>
            <p:ph type="sldNum" sz="quarter" idx="12"/>
          </p:nvPr>
        </p:nvSpPr>
        <p:spPr/>
        <p:txBody>
          <a:bodyPr/>
          <a:lstStyle/>
          <a:p>
            <a:fld id="{2E0F8969-85B8-A243-B51D-44C6294DABD6}" type="slidenum">
              <a:rPr lang="en-US" smtClean="0"/>
              <a:t>‹#›</a:t>
            </a:fld>
            <a:endParaRPr lang="en-US"/>
          </a:p>
        </p:txBody>
      </p:sp>
    </p:spTree>
    <p:extLst>
      <p:ext uri="{BB962C8B-B14F-4D97-AF65-F5344CB8AC3E}">
        <p14:creationId xmlns:p14="http://schemas.microsoft.com/office/powerpoint/2010/main" val="3155335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1F07E-956E-E548-DC36-9D95AC4BF0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B2817FD-BD99-E1FF-9B50-D16CC9D1CC6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8DA23E-4C9C-721D-D1B9-B6F4E18B56EB}"/>
              </a:ext>
            </a:extLst>
          </p:cNvPr>
          <p:cNvSpPr>
            <a:spLocks noGrp="1"/>
          </p:cNvSpPr>
          <p:nvPr>
            <p:ph type="dt" sz="half" idx="10"/>
          </p:nvPr>
        </p:nvSpPr>
        <p:spPr/>
        <p:txBody>
          <a:bodyPr/>
          <a:lstStyle/>
          <a:p>
            <a:fld id="{A0481A66-2DA8-5245-A669-8E80417B3DEE}" type="datetimeFigureOut">
              <a:rPr lang="en-US" smtClean="0"/>
              <a:t>11/11/24</a:t>
            </a:fld>
            <a:endParaRPr lang="en-US"/>
          </a:p>
        </p:txBody>
      </p:sp>
      <p:sp>
        <p:nvSpPr>
          <p:cNvPr id="5" name="Footer Placeholder 4">
            <a:extLst>
              <a:ext uri="{FF2B5EF4-FFF2-40B4-BE49-F238E27FC236}">
                <a16:creationId xmlns:a16="http://schemas.microsoft.com/office/drawing/2014/main" id="{F111C81A-4D4A-90B4-B2C1-AB5BE72556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933932-7889-2BB1-F048-D0345BA8AE1B}"/>
              </a:ext>
            </a:extLst>
          </p:cNvPr>
          <p:cNvSpPr>
            <a:spLocks noGrp="1"/>
          </p:cNvSpPr>
          <p:nvPr>
            <p:ph type="sldNum" sz="quarter" idx="12"/>
          </p:nvPr>
        </p:nvSpPr>
        <p:spPr/>
        <p:txBody>
          <a:bodyPr/>
          <a:lstStyle/>
          <a:p>
            <a:fld id="{2E0F8969-85B8-A243-B51D-44C6294DABD6}" type="slidenum">
              <a:rPr lang="en-US" smtClean="0"/>
              <a:t>‹#›</a:t>
            </a:fld>
            <a:endParaRPr lang="en-US"/>
          </a:p>
        </p:txBody>
      </p:sp>
    </p:spTree>
    <p:extLst>
      <p:ext uri="{BB962C8B-B14F-4D97-AF65-F5344CB8AC3E}">
        <p14:creationId xmlns:p14="http://schemas.microsoft.com/office/powerpoint/2010/main" val="15190646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C9FB0-72C9-F432-155C-89836A4E211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1FF1AC3-C1AD-B7B1-FBC2-E99B01B887F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CE97DEA-53B0-994B-35D0-F9B118434FDA}"/>
              </a:ext>
            </a:extLst>
          </p:cNvPr>
          <p:cNvSpPr>
            <a:spLocks noGrp="1"/>
          </p:cNvSpPr>
          <p:nvPr>
            <p:ph type="dt" sz="half" idx="10"/>
          </p:nvPr>
        </p:nvSpPr>
        <p:spPr/>
        <p:txBody>
          <a:bodyPr/>
          <a:lstStyle/>
          <a:p>
            <a:fld id="{A0481A66-2DA8-5245-A669-8E80417B3DEE}" type="datetimeFigureOut">
              <a:rPr lang="en-US" smtClean="0"/>
              <a:t>11/11/24</a:t>
            </a:fld>
            <a:endParaRPr lang="en-US"/>
          </a:p>
        </p:txBody>
      </p:sp>
      <p:sp>
        <p:nvSpPr>
          <p:cNvPr id="5" name="Footer Placeholder 4">
            <a:extLst>
              <a:ext uri="{FF2B5EF4-FFF2-40B4-BE49-F238E27FC236}">
                <a16:creationId xmlns:a16="http://schemas.microsoft.com/office/drawing/2014/main" id="{3800D087-6C1A-7B74-E096-2FD416DA9A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E8706B-A496-42F3-A024-674F49A15C07}"/>
              </a:ext>
            </a:extLst>
          </p:cNvPr>
          <p:cNvSpPr>
            <a:spLocks noGrp="1"/>
          </p:cNvSpPr>
          <p:nvPr>
            <p:ph type="sldNum" sz="quarter" idx="12"/>
          </p:nvPr>
        </p:nvSpPr>
        <p:spPr/>
        <p:txBody>
          <a:bodyPr/>
          <a:lstStyle/>
          <a:p>
            <a:fld id="{2E0F8969-85B8-A243-B51D-44C6294DABD6}" type="slidenum">
              <a:rPr lang="en-US" smtClean="0"/>
              <a:t>‹#›</a:t>
            </a:fld>
            <a:endParaRPr lang="en-US"/>
          </a:p>
        </p:txBody>
      </p:sp>
    </p:spTree>
    <p:extLst>
      <p:ext uri="{BB962C8B-B14F-4D97-AF65-F5344CB8AC3E}">
        <p14:creationId xmlns:p14="http://schemas.microsoft.com/office/powerpoint/2010/main" val="39229334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80425-D03C-CCFE-1CD8-6108039CE5D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896B5D-FFA1-BA59-B9E0-E2708847940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75B7237-E74F-EEED-05E1-DF7649E1AF5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2381E70-6F4E-66FE-8422-DE12FD2604D8}"/>
              </a:ext>
            </a:extLst>
          </p:cNvPr>
          <p:cNvSpPr>
            <a:spLocks noGrp="1"/>
          </p:cNvSpPr>
          <p:nvPr>
            <p:ph type="dt" sz="half" idx="10"/>
          </p:nvPr>
        </p:nvSpPr>
        <p:spPr/>
        <p:txBody>
          <a:bodyPr/>
          <a:lstStyle/>
          <a:p>
            <a:fld id="{A0481A66-2DA8-5245-A669-8E80417B3DEE}" type="datetimeFigureOut">
              <a:rPr lang="en-US" smtClean="0"/>
              <a:t>11/11/24</a:t>
            </a:fld>
            <a:endParaRPr lang="en-US"/>
          </a:p>
        </p:txBody>
      </p:sp>
      <p:sp>
        <p:nvSpPr>
          <p:cNvPr id="6" name="Footer Placeholder 5">
            <a:extLst>
              <a:ext uri="{FF2B5EF4-FFF2-40B4-BE49-F238E27FC236}">
                <a16:creationId xmlns:a16="http://schemas.microsoft.com/office/drawing/2014/main" id="{43D6AE7E-2881-C638-4775-0BBFAA3ED4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C33BED-9E52-84D3-131F-D277F05219B8}"/>
              </a:ext>
            </a:extLst>
          </p:cNvPr>
          <p:cNvSpPr>
            <a:spLocks noGrp="1"/>
          </p:cNvSpPr>
          <p:nvPr>
            <p:ph type="sldNum" sz="quarter" idx="12"/>
          </p:nvPr>
        </p:nvSpPr>
        <p:spPr/>
        <p:txBody>
          <a:bodyPr/>
          <a:lstStyle/>
          <a:p>
            <a:fld id="{2E0F8969-85B8-A243-B51D-44C6294DABD6}" type="slidenum">
              <a:rPr lang="en-US" smtClean="0"/>
              <a:t>‹#›</a:t>
            </a:fld>
            <a:endParaRPr lang="en-US"/>
          </a:p>
        </p:txBody>
      </p:sp>
    </p:spTree>
    <p:extLst>
      <p:ext uri="{BB962C8B-B14F-4D97-AF65-F5344CB8AC3E}">
        <p14:creationId xmlns:p14="http://schemas.microsoft.com/office/powerpoint/2010/main" val="785014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B9846-4214-07FE-93D3-EBD044F05F9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6737E2B-4726-9EE3-54D6-086F4AEFA4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069B1F-AE05-8A6F-8FC4-82613679929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BF383A5-4ED9-8721-9CCA-D4311411119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5CD9E94-A036-8BDD-E102-A42AF6E81F6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21218F5-7FC1-B449-84D1-D5C66EEA95B4}"/>
              </a:ext>
            </a:extLst>
          </p:cNvPr>
          <p:cNvSpPr>
            <a:spLocks noGrp="1"/>
          </p:cNvSpPr>
          <p:nvPr>
            <p:ph type="dt" sz="half" idx="10"/>
          </p:nvPr>
        </p:nvSpPr>
        <p:spPr/>
        <p:txBody>
          <a:bodyPr/>
          <a:lstStyle/>
          <a:p>
            <a:fld id="{A0481A66-2DA8-5245-A669-8E80417B3DEE}" type="datetimeFigureOut">
              <a:rPr lang="en-US" smtClean="0"/>
              <a:t>11/11/24</a:t>
            </a:fld>
            <a:endParaRPr lang="en-US"/>
          </a:p>
        </p:txBody>
      </p:sp>
      <p:sp>
        <p:nvSpPr>
          <p:cNvPr id="8" name="Footer Placeholder 7">
            <a:extLst>
              <a:ext uri="{FF2B5EF4-FFF2-40B4-BE49-F238E27FC236}">
                <a16:creationId xmlns:a16="http://schemas.microsoft.com/office/drawing/2014/main" id="{DE320378-11D3-75FC-660D-06CC31BC66E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B1F872E-6B19-E9D4-4755-66E991B01E57}"/>
              </a:ext>
            </a:extLst>
          </p:cNvPr>
          <p:cNvSpPr>
            <a:spLocks noGrp="1"/>
          </p:cNvSpPr>
          <p:nvPr>
            <p:ph type="sldNum" sz="quarter" idx="12"/>
          </p:nvPr>
        </p:nvSpPr>
        <p:spPr/>
        <p:txBody>
          <a:bodyPr/>
          <a:lstStyle/>
          <a:p>
            <a:fld id="{2E0F8969-85B8-A243-B51D-44C6294DABD6}" type="slidenum">
              <a:rPr lang="en-US" smtClean="0"/>
              <a:t>‹#›</a:t>
            </a:fld>
            <a:endParaRPr lang="en-US"/>
          </a:p>
        </p:txBody>
      </p:sp>
    </p:spTree>
    <p:extLst>
      <p:ext uri="{BB962C8B-B14F-4D97-AF65-F5344CB8AC3E}">
        <p14:creationId xmlns:p14="http://schemas.microsoft.com/office/powerpoint/2010/main" val="33265691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6B8EB-79DB-8918-49AC-D858940BD01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8985EA2-D628-7FD1-B5FA-B5F30CA809B5}"/>
              </a:ext>
            </a:extLst>
          </p:cNvPr>
          <p:cNvSpPr>
            <a:spLocks noGrp="1"/>
          </p:cNvSpPr>
          <p:nvPr>
            <p:ph type="dt" sz="half" idx="10"/>
          </p:nvPr>
        </p:nvSpPr>
        <p:spPr/>
        <p:txBody>
          <a:bodyPr/>
          <a:lstStyle/>
          <a:p>
            <a:fld id="{A0481A66-2DA8-5245-A669-8E80417B3DEE}" type="datetimeFigureOut">
              <a:rPr lang="en-US" smtClean="0"/>
              <a:t>11/11/24</a:t>
            </a:fld>
            <a:endParaRPr lang="en-US"/>
          </a:p>
        </p:txBody>
      </p:sp>
      <p:sp>
        <p:nvSpPr>
          <p:cNvPr id="4" name="Footer Placeholder 3">
            <a:extLst>
              <a:ext uri="{FF2B5EF4-FFF2-40B4-BE49-F238E27FC236}">
                <a16:creationId xmlns:a16="http://schemas.microsoft.com/office/drawing/2014/main" id="{CEA988FA-91DC-DB0C-CE68-0C0B02A13C0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E8B14A7-1BE8-FAF2-B90B-CD9EC59F3559}"/>
              </a:ext>
            </a:extLst>
          </p:cNvPr>
          <p:cNvSpPr>
            <a:spLocks noGrp="1"/>
          </p:cNvSpPr>
          <p:nvPr>
            <p:ph type="sldNum" sz="quarter" idx="12"/>
          </p:nvPr>
        </p:nvSpPr>
        <p:spPr/>
        <p:txBody>
          <a:bodyPr/>
          <a:lstStyle/>
          <a:p>
            <a:fld id="{2E0F8969-85B8-A243-B51D-44C6294DABD6}" type="slidenum">
              <a:rPr lang="en-US" smtClean="0"/>
              <a:t>‹#›</a:t>
            </a:fld>
            <a:endParaRPr lang="en-US"/>
          </a:p>
        </p:txBody>
      </p:sp>
    </p:spTree>
    <p:extLst>
      <p:ext uri="{BB962C8B-B14F-4D97-AF65-F5344CB8AC3E}">
        <p14:creationId xmlns:p14="http://schemas.microsoft.com/office/powerpoint/2010/main" val="1715777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B570029-2247-1291-76D1-FA7F39B8C400}"/>
              </a:ext>
            </a:extLst>
          </p:cNvPr>
          <p:cNvSpPr>
            <a:spLocks noGrp="1"/>
          </p:cNvSpPr>
          <p:nvPr>
            <p:ph type="dt" sz="half" idx="10"/>
          </p:nvPr>
        </p:nvSpPr>
        <p:spPr/>
        <p:txBody>
          <a:bodyPr/>
          <a:lstStyle/>
          <a:p>
            <a:fld id="{A0481A66-2DA8-5245-A669-8E80417B3DEE}" type="datetimeFigureOut">
              <a:rPr lang="en-US" smtClean="0"/>
              <a:t>11/11/24</a:t>
            </a:fld>
            <a:endParaRPr lang="en-US"/>
          </a:p>
        </p:txBody>
      </p:sp>
      <p:sp>
        <p:nvSpPr>
          <p:cNvPr id="3" name="Footer Placeholder 2">
            <a:extLst>
              <a:ext uri="{FF2B5EF4-FFF2-40B4-BE49-F238E27FC236}">
                <a16:creationId xmlns:a16="http://schemas.microsoft.com/office/drawing/2014/main" id="{862BB693-1766-73DA-8C63-828C33B34FA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9D80DEA-5F0A-6E9B-E9E9-D8F8C322BC44}"/>
              </a:ext>
            </a:extLst>
          </p:cNvPr>
          <p:cNvSpPr>
            <a:spLocks noGrp="1"/>
          </p:cNvSpPr>
          <p:nvPr>
            <p:ph type="sldNum" sz="quarter" idx="12"/>
          </p:nvPr>
        </p:nvSpPr>
        <p:spPr/>
        <p:txBody>
          <a:bodyPr/>
          <a:lstStyle/>
          <a:p>
            <a:fld id="{2E0F8969-85B8-A243-B51D-44C6294DABD6}" type="slidenum">
              <a:rPr lang="en-US" smtClean="0"/>
              <a:t>‹#›</a:t>
            </a:fld>
            <a:endParaRPr lang="en-US"/>
          </a:p>
        </p:txBody>
      </p:sp>
    </p:spTree>
    <p:extLst>
      <p:ext uri="{BB962C8B-B14F-4D97-AF65-F5344CB8AC3E}">
        <p14:creationId xmlns:p14="http://schemas.microsoft.com/office/powerpoint/2010/main" val="16023715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E9D64-86E0-64D6-9B5D-6B3A9EFCC9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066092B-3332-0843-5C72-82C3B0E82C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5C9FE5B-E9FE-B9F7-7B26-3F3D67B1F6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42EA0F-54CD-D105-1695-C49D2DDC895D}"/>
              </a:ext>
            </a:extLst>
          </p:cNvPr>
          <p:cNvSpPr>
            <a:spLocks noGrp="1"/>
          </p:cNvSpPr>
          <p:nvPr>
            <p:ph type="dt" sz="half" idx="10"/>
          </p:nvPr>
        </p:nvSpPr>
        <p:spPr/>
        <p:txBody>
          <a:bodyPr/>
          <a:lstStyle/>
          <a:p>
            <a:fld id="{A0481A66-2DA8-5245-A669-8E80417B3DEE}" type="datetimeFigureOut">
              <a:rPr lang="en-US" smtClean="0"/>
              <a:t>11/11/24</a:t>
            </a:fld>
            <a:endParaRPr lang="en-US"/>
          </a:p>
        </p:txBody>
      </p:sp>
      <p:sp>
        <p:nvSpPr>
          <p:cNvPr id="6" name="Footer Placeholder 5">
            <a:extLst>
              <a:ext uri="{FF2B5EF4-FFF2-40B4-BE49-F238E27FC236}">
                <a16:creationId xmlns:a16="http://schemas.microsoft.com/office/drawing/2014/main" id="{5829DA8E-45E7-CB2F-66E1-3803162851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1E767B6-214C-6F78-8473-11D7933D0FEE}"/>
              </a:ext>
            </a:extLst>
          </p:cNvPr>
          <p:cNvSpPr>
            <a:spLocks noGrp="1"/>
          </p:cNvSpPr>
          <p:nvPr>
            <p:ph type="sldNum" sz="quarter" idx="12"/>
          </p:nvPr>
        </p:nvSpPr>
        <p:spPr/>
        <p:txBody>
          <a:bodyPr/>
          <a:lstStyle/>
          <a:p>
            <a:fld id="{2E0F8969-85B8-A243-B51D-44C6294DABD6}" type="slidenum">
              <a:rPr lang="en-US" smtClean="0"/>
              <a:t>‹#›</a:t>
            </a:fld>
            <a:endParaRPr lang="en-US"/>
          </a:p>
        </p:txBody>
      </p:sp>
    </p:spTree>
    <p:extLst>
      <p:ext uri="{BB962C8B-B14F-4D97-AF65-F5344CB8AC3E}">
        <p14:creationId xmlns:p14="http://schemas.microsoft.com/office/powerpoint/2010/main" val="27705236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20670-E33B-69C7-101A-54224B1BB0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41D7D24-97A3-B65A-0E95-156F8C9BCAD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E819169-26E1-78FF-763D-9B30270685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E90D7FA-CD0C-2ACA-23A0-7F6C9D314958}"/>
              </a:ext>
            </a:extLst>
          </p:cNvPr>
          <p:cNvSpPr>
            <a:spLocks noGrp="1"/>
          </p:cNvSpPr>
          <p:nvPr>
            <p:ph type="dt" sz="half" idx="10"/>
          </p:nvPr>
        </p:nvSpPr>
        <p:spPr/>
        <p:txBody>
          <a:bodyPr/>
          <a:lstStyle/>
          <a:p>
            <a:fld id="{A0481A66-2DA8-5245-A669-8E80417B3DEE}" type="datetimeFigureOut">
              <a:rPr lang="en-US" smtClean="0"/>
              <a:t>11/11/24</a:t>
            </a:fld>
            <a:endParaRPr lang="en-US"/>
          </a:p>
        </p:txBody>
      </p:sp>
      <p:sp>
        <p:nvSpPr>
          <p:cNvPr id="6" name="Footer Placeholder 5">
            <a:extLst>
              <a:ext uri="{FF2B5EF4-FFF2-40B4-BE49-F238E27FC236}">
                <a16:creationId xmlns:a16="http://schemas.microsoft.com/office/drawing/2014/main" id="{95855680-39DF-9DB5-201C-5AAD40072D3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4130AD2-3047-C96B-49EE-ECAFD1A87973}"/>
              </a:ext>
            </a:extLst>
          </p:cNvPr>
          <p:cNvSpPr>
            <a:spLocks noGrp="1"/>
          </p:cNvSpPr>
          <p:nvPr>
            <p:ph type="sldNum" sz="quarter" idx="12"/>
          </p:nvPr>
        </p:nvSpPr>
        <p:spPr/>
        <p:txBody>
          <a:bodyPr/>
          <a:lstStyle/>
          <a:p>
            <a:fld id="{2E0F8969-85B8-A243-B51D-44C6294DABD6}" type="slidenum">
              <a:rPr lang="en-US" smtClean="0"/>
              <a:t>‹#›</a:t>
            </a:fld>
            <a:endParaRPr lang="en-US"/>
          </a:p>
        </p:txBody>
      </p:sp>
    </p:spTree>
    <p:extLst>
      <p:ext uri="{BB962C8B-B14F-4D97-AF65-F5344CB8AC3E}">
        <p14:creationId xmlns:p14="http://schemas.microsoft.com/office/powerpoint/2010/main" val="15038140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AF8AC5F-1410-3430-FFD2-9A2B7D13B7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DA09560-03B5-D12D-ADCC-E5D5C33D42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761075-2F00-82D1-3979-4452AE8B275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0481A66-2DA8-5245-A669-8E80417B3DEE}" type="datetimeFigureOut">
              <a:rPr lang="en-US" smtClean="0"/>
              <a:t>11/11/24</a:t>
            </a:fld>
            <a:endParaRPr lang="en-US"/>
          </a:p>
        </p:txBody>
      </p:sp>
      <p:sp>
        <p:nvSpPr>
          <p:cNvPr id="5" name="Footer Placeholder 4">
            <a:extLst>
              <a:ext uri="{FF2B5EF4-FFF2-40B4-BE49-F238E27FC236}">
                <a16:creationId xmlns:a16="http://schemas.microsoft.com/office/drawing/2014/main" id="{737C5022-B13B-FE5A-4CC9-EB2457F327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38D96E62-FD2C-CC55-1E89-566EE8CDBE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E0F8969-85B8-A243-B51D-44C6294DABD6}" type="slidenum">
              <a:rPr lang="en-US" smtClean="0"/>
              <a:t>‹#›</a:t>
            </a:fld>
            <a:endParaRPr lang="en-US"/>
          </a:p>
        </p:txBody>
      </p:sp>
    </p:spTree>
    <p:extLst>
      <p:ext uri="{BB962C8B-B14F-4D97-AF65-F5344CB8AC3E}">
        <p14:creationId xmlns:p14="http://schemas.microsoft.com/office/powerpoint/2010/main" val="28064268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7A08606-B9BF-AE4F-8791-B9793A2BA36F}"/>
              </a:ext>
            </a:extLst>
          </p:cNvPr>
          <p:cNvPicPr>
            <a:picLocks noChangeAspect="1"/>
          </p:cNvPicPr>
          <p:nvPr/>
        </p:nvPicPr>
        <p:blipFill>
          <a:blip r:embed="rId2"/>
          <a:stretch>
            <a:fillRect/>
          </a:stretch>
        </p:blipFill>
        <p:spPr>
          <a:xfrm>
            <a:off x="-1" y="0"/>
            <a:ext cx="2527069" cy="6949440"/>
          </a:xfrm>
          <a:prstGeom prst="rect">
            <a:avLst/>
          </a:prstGeom>
        </p:spPr>
      </p:pic>
      <p:sp>
        <p:nvSpPr>
          <p:cNvPr id="5" name="TextBox 4">
            <a:extLst>
              <a:ext uri="{FF2B5EF4-FFF2-40B4-BE49-F238E27FC236}">
                <a16:creationId xmlns:a16="http://schemas.microsoft.com/office/drawing/2014/main" id="{B1926C6E-80E4-354E-8F3B-2B069F97E83C}"/>
              </a:ext>
            </a:extLst>
          </p:cNvPr>
          <p:cNvSpPr txBox="1"/>
          <p:nvPr/>
        </p:nvSpPr>
        <p:spPr>
          <a:xfrm>
            <a:off x="2527066" y="2803119"/>
            <a:ext cx="9664933" cy="4031873"/>
          </a:xfrm>
          <a:prstGeom prst="rect">
            <a:avLst/>
          </a:prstGeom>
          <a:noFill/>
        </p:spPr>
        <p:txBody>
          <a:bodyPr wrap="square" rtlCol="0">
            <a:spAutoFit/>
          </a:bodyPr>
          <a:lstStyle/>
          <a:p>
            <a:r>
              <a:rPr lang="en-CA" sz="2000" b="1" i="1" dirty="0"/>
              <a:t>Citation:</a:t>
            </a:r>
          </a:p>
          <a:p>
            <a:r>
              <a:rPr lang="en-CA" sz="2000" b="1" dirty="0"/>
              <a:t>Politics :</a:t>
            </a:r>
            <a:br>
              <a:rPr lang="en-CA" sz="2000" dirty="0"/>
            </a:br>
            <a:r>
              <a:rPr lang="en-CA" sz="2000" i="1" dirty="0"/>
              <a:t>"For Leadership in developing new advanced public policy frameworks related to the efficiency of mineral and metal resources for a global sustainable development"</a:t>
            </a:r>
            <a:endParaRPr lang="en-CA" sz="2000" dirty="0"/>
          </a:p>
          <a:p>
            <a:r>
              <a:rPr lang="en-CA" sz="2000" b="1" dirty="0"/>
              <a:t>Corporations:</a:t>
            </a:r>
            <a:br>
              <a:rPr lang="en-CA" sz="2000" dirty="0"/>
            </a:br>
            <a:r>
              <a:rPr lang="en-CA" sz="2000" i="1" dirty="0"/>
              <a:t>"For Leadership in developing and applying new innovative business plans and operation technologies for a sustainable development of the company in the environment, economy and social points of view"</a:t>
            </a:r>
            <a:endParaRPr lang="en-CA" sz="2000" dirty="0"/>
          </a:p>
          <a:p>
            <a:r>
              <a:rPr lang="en-CA" sz="2000" b="1" dirty="0"/>
              <a:t>Academia:</a:t>
            </a:r>
            <a:br>
              <a:rPr lang="en-CA" sz="2000" dirty="0"/>
            </a:br>
            <a:r>
              <a:rPr lang="en-CA" sz="2000" i="1" dirty="0"/>
              <a:t>" For Leadership in developing new technologies that contribute to a global sustainable development as per FLOGEN Sustainability Framework in the environment, economy and social points of view "</a:t>
            </a:r>
            <a:endParaRPr lang="en-CA" sz="2000" dirty="0"/>
          </a:p>
          <a:p>
            <a:endParaRPr lang="en-US" sz="1600" dirty="0"/>
          </a:p>
        </p:txBody>
      </p:sp>
      <p:pic>
        <p:nvPicPr>
          <p:cNvPr id="7" name="Picture 6">
            <a:extLst>
              <a:ext uri="{FF2B5EF4-FFF2-40B4-BE49-F238E27FC236}">
                <a16:creationId xmlns:a16="http://schemas.microsoft.com/office/drawing/2014/main" id="{A0459E65-BA72-A848-AF56-8C5149B606C1}"/>
              </a:ext>
            </a:extLst>
          </p:cNvPr>
          <p:cNvPicPr>
            <a:picLocks noChangeAspect="1"/>
          </p:cNvPicPr>
          <p:nvPr/>
        </p:nvPicPr>
        <p:blipFill>
          <a:blip r:embed="rId3"/>
          <a:stretch>
            <a:fillRect/>
          </a:stretch>
        </p:blipFill>
        <p:spPr>
          <a:xfrm>
            <a:off x="2527066" y="-1"/>
            <a:ext cx="2313674" cy="2768145"/>
          </a:xfrm>
          <a:prstGeom prst="rect">
            <a:avLst/>
          </a:prstGeom>
        </p:spPr>
      </p:pic>
      <p:sp>
        <p:nvSpPr>
          <p:cNvPr id="8" name="TextBox 7">
            <a:extLst>
              <a:ext uri="{FF2B5EF4-FFF2-40B4-BE49-F238E27FC236}">
                <a16:creationId xmlns:a16="http://schemas.microsoft.com/office/drawing/2014/main" id="{56C74D84-7282-1F4A-B0E5-0806E4D8EC4A}"/>
              </a:ext>
            </a:extLst>
          </p:cNvPr>
          <p:cNvSpPr txBox="1"/>
          <p:nvPr/>
        </p:nvSpPr>
        <p:spPr>
          <a:xfrm>
            <a:off x="4840740" y="7620"/>
            <a:ext cx="7059168" cy="2708434"/>
          </a:xfrm>
          <a:prstGeom prst="rect">
            <a:avLst/>
          </a:prstGeom>
          <a:noFill/>
        </p:spPr>
        <p:txBody>
          <a:bodyPr wrap="square" rtlCol="0">
            <a:spAutoFit/>
          </a:bodyPr>
          <a:lstStyle/>
          <a:p>
            <a:r>
              <a:rPr lang="en-CA" sz="3200" b="1" dirty="0">
                <a:solidFill>
                  <a:srgbClr val="0000FF"/>
                </a:solidFill>
                <a:effectLst>
                  <a:outerShdw blurRad="38100" dist="38100" dir="2700000" algn="tl">
                    <a:srgbClr val="000000">
                      <a:alpha val="43137"/>
                    </a:srgbClr>
                  </a:outerShdw>
                </a:effectLst>
              </a:rPr>
              <a:t>Fray International Sustainability Award </a:t>
            </a:r>
          </a:p>
          <a:p>
            <a:r>
              <a:rPr lang="en-CA" sz="2000" dirty="0"/>
              <a:t>In honor of the distinguished work and lifetime achievements of Dr. Derek J. Fray, Emeritus Professor, University of Cambridge, UK whose illustrious biography includes among others almost 400 scientific papers, approximately 179 patents arising from 62 families of patents and several Fellowships of some of the most prestigious professional societies around the world.</a:t>
            </a:r>
          </a:p>
          <a:p>
            <a:endParaRPr lang="en-US" dirty="0"/>
          </a:p>
        </p:txBody>
      </p:sp>
    </p:spTree>
    <p:extLst>
      <p:ext uri="{BB962C8B-B14F-4D97-AF65-F5344CB8AC3E}">
        <p14:creationId xmlns:p14="http://schemas.microsoft.com/office/powerpoint/2010/main" val="30699845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00912" y="0"/>
            <a:ext cx="4598416" cy="6843736"/>
          </a:xfrm>
          <a:prstGeom prst="rect">
            <a:avLst/>
          </a:prstGeom>
        </p:spPr>
      </p:pic>
      <p:sp>
        <p:nvSpPr>
          <p:cNvPr id="2" name="Textfeld 1"/>
          <p:cNvSpPr txBox="1"/>
          <p:nvPr/>
        </p:nvSpPr>
        <p:spPr>
          <a:xfrm>
            <a:off x="7764552" y="1829438"/>
            <a:ext cx="4112472" cy="1384995"/>
          </a:xfrm>
          <a:prstGeom prst="rect">
            <a:avLst/>
          </a:prstGeom>
          <a:noFill/>
        </p:spPr>
        <p:txBody>
          <a:bodyPr wrap="none" rtlCol="0">
            <a:spAutoFit/>
          </a:bodyPr>
          <a:lstStyle/>
          <a:p>
            <a:pPr algn="ctr"/>
            <a:r>
              <a:rPr lang="de-DE" sz="2800" dirty="0"/>
              <a:t>After </a:t>
            </a:r>
            <a:r>
              <a:rPr lang="de-DE" sz="2800" dirty="0" err="1"/>
              <a:t>finishing</a:t>
            </a:r>
            <a:r>
              <a:rPr lang="de-DE" sz="2800" dirty="0"/>
              <a:t> </a:t>
            </a:r>
            <a:r>
              <a:rPr lang="de-DE" sz="2800" dirty="0" err="1"/>
              <a:t>my</a:t>
            </a:r>
            <a:r>
              <a:rPr lang="de-DE" sz="2800" dirty="0"/>
              <a:t> </a:t>
            </a:r>
            <a:r>
              <a:rPr lang="de-DE" sz="2800" dirty="0" err="1"/>
              <a:t>thesis</a:t>
            </a:r>
            <a:r>
              <a:rPr lang="de-DE" sz="2800" dirty="0"/>
              <a:t>,</a:t>
            </a:r>
          </a:p>
          <a:p>
            <a:pPr algn="ctr"/>
            <a:r>
              <a:rPr lang="de-DE" sz="2800" dirty="0" err="1"/>
              <a:t>now</a:t>
            </a:r>
            <a:r>
              <a:rPr lang="de-DE" sz="2800" dirty="0"/>
              <a:t> </a:t>
            </a:r>
            <a:r>
              <a:rPr lang="de-DE" sz="2800" dirty="0" err="1"/>
              <a:t>the</a:t>
            </a:r>
            <a:r>
              <a:rPr lang="de-DE" sz="2800" dirty="0"/>
              <a:t> </a:t>
            </a:r>
            <a:r>
              <a:rPr lang="de-DE" sz="2800" dirty="0" err="1"/>
              <a:t>day</a:t>
            </a:r>
            <a:r>
              <a:rPr lang="de-DE" sz="2800" dirty="0"/>
              <a:t> </a:t>
            </a:r>
            <a:r>
              <a:rPr lang="de-DE" sz="2800" dirty="0" err="1"/>
              <a:t>of</a:t>
            </a:r>
            <a:r>
              <a:rPr lang="de-DE" sz="2800" dirty="0"/>
              <a:t> </a:t>
            </a:r>
            <a:r>
              <a:rPr lang="de-DE" sz="2800" dirty="0" err="1"/>
              <a:t>graduation</a:t>
            </a:r>
            <a:r>
              <a:rPr lang="de-DE" sz="2800" dirty="0"/>
              <a:t> </a:t>
            </a:r>
          </a:p>
          <a:p>
            <a:pPr algn="ctr"/>
            <a:r>
              <a:rPr lang="de-DE" sz="2800" dirty="0" err="1"/>
              <a:t>to</a:t>
            </a:r>
            <a:r>
              <a:rPr lang="de-DE" sz="2800" dirty="0"/>
              <a:t> a Dr.-Ing. in 1987</a:t>
            </a:r>
          </a:p>
        </p:txBody>
      </p:sp>
    </p:spTree>
    <p:extLst>
      <p:ext uri="{BB962C8B-B14F-4D97-AF65-F5344CB8AC3E}">
        <p14:creationId xmlns:p14="http://schemas.microsoft.com/office/powerpoint/2010/main" val="35952468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2" y="0"/>
            <a:ext cx="9144000" cy="6858000"/>
          </a:xfrm>
          <a:prstGeom prst="rect">
            <a:avLst/>
          </a:prstGeom>
        </p:spPr>
      </p:pic>
      <p:sp>
        <p:nvSpPr>
          <p:cNvPr id="2" name="Textfeld 1"/>
          <p:cNvSpPr txBox="1"/>
          <p:nvPr/>
        </p:nvSpPr>
        <p:spPr>
          <a:xfrm>
            <a:off x="9298167" y="2127071"/>
            <a:ext cx="2761462" cy="1815882"/>
          </a:xfrm>
          <a:prstGeom prst="rect">
            <a:avLst/>
          </a:prstGeom>
          <a:noFill/>
        </p:spPr>
        <p:txBody>
          <a:bodyPr wrap="none" rtlCol="0">
            <a:spAutoFit/>
          </a:bodyPr>
          <a:lstStyle/>
          <a:p>
            <a:pPr algn="ctr"/>
            <a:r>
              <a:rPr lang="de-DE" sz="2800" dirty="0" err="1"/>
              <a:t>My</a:t>
            </a:r>
            <a:r>
              <a:rPr lang="de-DE" sz="2800" dirty="0"/>
              <a:t> </a:t>
            </a:r>
            <a:r>
              <a:rPr lang="de-DE" sz="2800" dirty="0" err="1"/>
              <a:t>colleagues</a:t>
            </a:r>
            <a:endParaRPr lang="de-DE" sz="2800" dirty="0"/>
          </a:p>
          <a:p>
            <a:pPr algn="ctr"/>
            <a:r>
              <a:rPr lang="de-DE" sz="2800" dirty="0" err="1"/>
              <a:t>from</a:t>
            </a:r>
            <a:r>
              <a:rPr lang="de-DE" sz="2800" dirty="0"/>
              <a:t> </a:t>
            </a:r>
            <a:r>
              <a:rPr lang="de-DE" sz="2800" dirty="0" err="1"/>
              <a:t>the</a:t>
            </a:r>
            <a:r>
              <a:rPr lang="de-DE" sz="2800" dirty="0"/>
              <a:t> Institute</a:t>
            </a:r>
          </a:p>
          <a:p>
            <a:pPr algn="ctr"/>
            <a:r>
              <a:rPr lang="de-DE" sz="2800" dirty="0" err="1"/>
              <a:t>are</a:t>
            </a:r>
            <a:r>
              <a:rPr lang="de-DE" sz="2800" dirty="0"/>
              <a:t> </a:t>
            </a:r>
            <a:r>
              <a:rPr lang="de-DE" sz="2800" dirty="0" err="1"/>
              <a:t>my</a:t>
            </a:r>
            <a:r>
              <a:rPr lang="de-DE" sz="2800" dirty="0"/>
              <a:t> </a:t>
            </a:r>
            <a:r>
              <a:rPr lang="de-DE" sz="2800" dirty="0" err="1"/>
              <a:t>guests</a:t>
            </a:r>
            <a:endParaRPr lang="de-DE" sz="2800" dirty="0"/>
          </a:p>
          <a:p>
            <a:pPr algn="ctr"/>
            <a:r>
              <a:rPr lang="de-DE" sz="2800" dirty="0"/>
              <a:t>(2004)</a:t>
            </a:r>
          </a:p>
        </p:txBody>
      </p:sp>
    </p:spTree>
    <p:extLst>
      <p:ext uri="{BB962C8B-B14F-4D97-AF65-F5344CB8AC3E}">
        <p14:creationId xmlns:p14="http://schemas.microsoft.com/office/powerpoint/2010/main" val="32217635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rotWithShape="1">
          <a:blip r:embed="rId2" cstate="print">
            <a:extLst>
              <a:ext uri="{28A0092B-C50C-407E-A947-70E740481C1C}">
                <a14:useLocalDpi xmlns:a14="http://schemas.microsoft.com/office/drawing/2010/main" val="0"/>
              </a:ext>
            </a:extLst>
          </a:blip>
          <a:srcRect l="13279" r="725"/>
          <a:stretch/>
        </p:blipFill>
        <p:spPr>
          <a:xfrm>
            <a:off x="3520" y="-8320"/>
            <a:ext cx="8856000" cy="6865643"/>
          </a:xfrm>
          <a:prstGeom prst="rect">
            <a:avLst/>
          </a:prstGeom>
        </p:spPr>
      </p:pic>
      <p:sp>
        <p:nvSpPr>
          <p:cNvPr id="2" name="Textfeld 1"/>
          <p:cNvSpPr txBox="1"/>
          <p:nvPr/>
        </p:nvSpPr>
        <p:spPr>
          <a:xfrm>
            <a:off x="8938015" y="1685355"/>
            <a:ext cx="3153107" cy="2246769"/>
          </a:xfrm>
          <a:prstGeom prst="rect">
            <a:avLst/>
          </a:prstGeom>
          <a:noFill/>
        </p:spPr>
        <p:txBody>
          <a:bodyPr wrap="none" rtlCol="0">
            <a:spAutoFit/>
          </a:bodyPr>
          <a:lstStyle/>
          <a:p>
            <a:pPr algn="ctr"/>
            <a:r>
              <a:rPr lang="de-DE" sz="2800" dirty="0"/>
              <a:t>Goodbye </a:t>
            </a:r>
            <a:r>
              <a:rPr lang="de-DE" sz="2800" dirty="0" err="1"/>
              <a:t>party</a:t>
            </a:r>
            <a:r>
              <a:rPr lang="de-DE" sz="2800" dirty="0"/>
              <a:t> </a:t>
            </a:r>
            <a:r>
              <a:rPr lang="de-DE" sz="2800" dirty="0" err="1"/>
              <a:t>and</a:t>
            </a:r>
            <a:endParaRPr lang="de-DE" sz="2800" dirty="0"/>
          </a:p>
          <a:p>
            <a:pPr algn="ctr"/>
            <a:r>
              <a:rPr lang="de-DE" sz="2800" dirty="0" err="1"/>
              <a:t>my</a:t>
            </a:r>
            <a:r>
              <a:rPr lang="de-DE" sz="2800" dirty="0"/>
              <a:t> </a:t>
            </a:r>
            <a:r>
              <a:rPr lang="de-DE" sz="2800" dirty="0" err="1"/>
              <a:t>retirement</a:t>
            </a:r>
            <a:r>
              <a:rPr lang="de-DE" sz="2800" dirty="0"/>
              <a:t> </a:t>
            </a:r>
            <a:r>
              <a:rPr lang="de-DE" sz="2800" dirty="0" err="1"/>
              <a:t>with</a:t>
            </a:r>
            <a:endParaRPr lang="de-DE" sz="2800" dirty="0"/>
          </a:p>
          <a:p>
            <a:pPr algn="ctr"/>
            <a:r>
              <a:rPr lang="de-DE" sz="2800" dirty="0" err="1"/>
              <a:t>thanks</a:t>
            </a:r>
            <a:r>
              <a:rPr lang="de-DE" sz="2800" dirty="0"/>
              <a:t> </a:t>
            </a:r>
            <a:r>
              <a:rPr lang="de-DE" sz="2800" dirty="0" err="1"/>
              <a:t>of</a:t>
            </a:r>
            <a:r>
              <a:rPr lang="de-DE" sz="2800" dirty="0"/>
              <a:t> </a:t>
            </a:r>
            <a:r>
              <a:rPr lang="de-DE" sz="2800" dirty="0" err="1"/>
              <a:t>our</a:t>
            </a:r>
            <a:r>
              <a:rPr lang="de-DE" sz="2800" dirty="0"/>
              <a:t> </a:t>
            </a:r>
            <a:r>
              <a:rPr lang="de-DE" sz="2800" dirty="0" err="1"/>
              <a:t>Rector</a:t>
            </a:r>
            <a:endParaRPr lang="de-DE" sz="2800" dirty="0"/>
          </a:p>
          <a:p>
            <a:pPr algn="ctr"/>
            <a:r>
              <a:rPr lang="de-DE" sz="2800" dirty="0"/>
              <a:t>Prof. </a:t>
            </a:r>
            <a:r>
              <a:rPr lang="de-DE" sz="2800" dirty="0" err="1"/>
              <a:t>Barbknecht</a:t>
            </a:r>
            <a:endParaRPr lang="de-DE" sz="2800" dirty="0"/>
          </a:p>
          <a:p>
            <a:pPr algn="ctr"/>
            <a:r>
              <a:rPr lang="de-DE" sz="2800" dirty="0"/>
              <a:t>in 2020</a:t>
            </a:r>
          </a:p>
        </p:txBody>
      </p:sp>
    </p:spTree>
    <p:extLst>
      <p:ext uri="{BB962C8B-B14F-4D97-AF65-F5344CB8AC3E}">
        <p14:creationId xmlns:p14="http://schemas.microsoft.com/office/powerpoint/2010/main" val="23526901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12636"/>
            <a:ext cx="12003110" cy="830997"/>
          </a:xfrm>
          <a:prstGeom prst="rect">
            <a:avLst/>
          </a:prstGeom>
        </p:spPr>
        <p:txBody>
          <a:bodyPr wrap="square">
            <a:spAutoFit/>
          </a:bodyPr>
          <a:lstStyle/>
          <a:p>
            <a:pPr algn="ctr"/>
            <a:r>
              <a:rPr lang="en-CA" sz="4800" b="1" dirty="0">
                <a:solidFill>
                  <a:srgbClr val="0000FF"/>
                </a:solidFill>
                <a:effectLst>
                  <a:outerShdw blurRad="38100" dist="38100" dir="2700000" algn="tl">
                    <a:srgbClr val="000000">
                      <a:alpha val="43137"/>
                    </a:srgbClr>
                  </a:outerShdw>
                </a:effectLst>
              </a:rPr>
              <a:t>Sustainable Industrial Processing Summit</a:t>
            </a:r>
            <a:endParaRPr lang="en-CA" sz="4800" dirty="0">
              <a:solidFill>
                <a:srgbClr val="0000FF"/>
              </a:solidFill>
              <a:effectLst>
                <a:outerShdw blurRad="38100" dist="38100" dir="2700000" algn="tl">
                  <a:srgbClr val="000000">
                    <a:alpha val="43137"/>
                  </a:srgbClr>
                </a:outerShdw>
              </a:effectLst>
            </a:endParaRPr>
          </a:p>
        </p:txBody>
      </p:sp>
      <p:sp>
        <p:nvSpPr>
          <p:cNvPr id="6" name="Rectangle 5"/>
          <p:cNvSpPr/>
          <p:nvPr/>
        </p:nvSpPr>
        <p:spPr>
          <a:xfrm>
            <a:off x="188890" y="749163"/>
            <a:ext cx="10959921" cy="923330"/>
          </a:xfrm>
          <a:prstGeom prst="rect">
            <a:avLst/>
          </a:prstGeom>
        </p:spPr>
        <p:txBody>
          <a:bodyPr wrap="square">
            <a:spAutoFit/>
          </a:bodyPr>
          <a:lstStyle/>
          <a:p>
            <a:r>
              <a:rPr lang="en-CA" sz="5400" b="1" dirty="0">
                <a:solidFill>
                  <a:srgbClr val="FF0000"/>
                </a:solidFill>
                <a:effectLst>
                  <a:outerShdw blurRad="38100" dist="38100" dir="2700000" algn="tl">
                    <a:srgbClr val="000000">
                      <a:alpha val="43137"/>
                    </a:srgbClr>
                  </a:outerShdw>
                </a:effectLst>
              </a:rPr>
              <a:t>2024 STARS: </a:t>
            </a:r>
          </a:p>
        </p:txBody>
      </p:sp>
      <p:sp>
        <p:nvSpPr>
          <p:cNvPr id="10" name="Rectangle 9"/>
          <p:cNvSpPr/>
          <p:nvPr/>
        </p:nvSpPr>
        <p:spPr>
          <a:xfrm>
            <a:off x="202506" y="6258510"/>
            <a:ext cx="11697573" cy="523220"/>
          </a:xfrm>
          <a:prstGeom prst="rect">
            <a:avLst/>
          </a:prstGeom>
        </p:spPr>
        <p:txBody>
          <a:bodyPr wrap="square">
            <a:spAutoFit/>
          </a:bodyPr>
          <a:lstStyle/>
          <a:p>
            <a:pPr algn="ctr"/>
            <a:r>
              <a:rPr lang="en-CA" sz="2800" dirty="0"/>
              <a:t>   </a:t>
            </a:r>
            <a:r>
              <a:rPr lang="en-CA" sz="2800" b="1" dirty="0">
                <a:solidFill>
                  <a:srgbClr val="0000FF"/>
                </a:solidFill>
                <a:effectLst>
                  <a:outerShdw blurRad="38100" dist="38100" dir="2700000" algn="tl">
                    <a:srgbClr val="000000">
                      <a:alpha val="43137"/>
                    </a:srgbClr>
                  </a:outerShdw>
                </a:effectLst>
              </a:rPr>
              <a:t>FLOGEN</a:t>
            </a:r>
            <a:r>
              <a:rPr lang="en-CA" sz="2800" b="1" dirty="0">
                <a:solidFill>
                  <a:srgbClr val="FF0000"/>
                </a:solidFill>
                <a:effectLst>
                  <a:outerShdw blurRad="38100" dist="38100" dir="2700000" algn="tl">
                    <a:srgbClr val="000000">
                      <a:alpha val="43137"/>
                    </a:srgbClr>
                  </a:outerShdw>
                </a:effectLst>
              </a:rPr>
              <a:t> STARS </a:t>
            </a:r>
            <a:r>
              <a:rPr lang="en-CA" sz="2800" b="1" dirty="0">
                <a:solidFill>
                  <a:srgbClr val="0000FF"/>
                </a:solidFill>
                <a:effectLst>
                  <a:outerShdw blurRad="38100" dist="38100" dir="2700000" algn="tl">
                    <a:srgbClr val="000000">
                      <a:alpha val="43137"/>
                    </a:srgbClr>
                  </a:outerShdw>
                </a:effectLst>
              </a:rPr>
              <a:t>OUTREACH</a:t>
            </a:r>
          </a:p>
        </p:txBody>
      </p:sp>
      <p:sp>
        <p:nvSpPr>
          <p:cNvPr id="11" name="Rectangle 10"/>
          <p:cNvSpPr/>
          <p:nvPr/>
        </p:nvSpPr>
        <p:spPr>
          <a:xfrm>
            <a:off x="3210136" y="1712425"/>
            <a:ext cx="8981864" cy="4647426"/>
          </a:xfrm>
          <a:prstGeom prst="rect">
            <a:avLst/>
          </a:prstGeom>
        </p:spPr>
        <p:txBody>
          <a:bodyPr wrap="square">
            <a:spAutoFit/>
          </a:bodyPr>
          <a:lstStyle/>
          <a:p>
            <a:pPr algn="ctr"/>
            <a:r>
              <a:rPr lang="pt-BR" sz="6000" b="1" dirty="0">
                <a:solidFill>
                  <a:srgbClr val="0000FF"/>
                </a:solidFill>
                <a:effectLst>
                  <a:outerShdw blurRad="38100" dist="38100" dir="2700000" algn="tl">
                    <a:srgbClr val="000000">
                      <a:alpha val="43137"/>
                    </a:srgbClr>
                  </a:outerShdw>
                </a:effectLst>
              </a:rPr>
              <a:t>Michael Stelter</a:t>
            </a:r>
          </a:p>
          <a:p>
            <a:pPr algn="ctr" rtl="0">
              <a:spcBef>
                <a:spcPts val="0"/>
              </a:spcBef>
              <a:spcAft>
                <a:spcPts val="0"/>
              </a:spcAft>
            </a:pPr>
            <a:r>
              <a:rPr lang="en-CA" sz="4400" b="1" i="0" u="none" strike="noStrike" dirty="0">
                <a:solidFill>
                  <a:srgbClr val="0000FF"/>
                </a:solidFill>
                <a:effectLst>
                  <a:outerShdw blurRad="38100" dist="38100" dir="2700000" algn="tl">
                    <a:srgbClr val="000000">
                      <a:alpha val="43137"/>
                    </a:srgbClr>
                  </a:outerShdw>
                </a:effectLst>
              </a:rPr>
              <a:t>Professor</a:t>
            </a:r>
            <a:endParaRPr lang="en-CA" sz="4400" b="1" dirty="0">
              <a:solidFill>
                <a:srgbClr val="0000FF"/>
              </a:solidFill>
              <a:effectLst>
                <a:outerShdw blurRad="38100" dist="38100" dir="2700000" algn="tl">
                  <a:srgbClr val="000000">
                    <a:alpha val="43137"/>
                  </a:srgbClr>
                </a:outerShdw>
              </a:effectLst>
            </a:endParaRPr>
          </a:p>
          <a:p>
            <a:pPr algn="ctr" rtl="0">
              <a:spcBef>
                <a:spcPts val="0"/>
              </a:spcBef>
              <a:spcAft>
                <a:spcPts val="0"/>
              </a:spcAft>
            </a:pPr>
            <a:r>
              <a:rPr lang="en-CA" sz="4000" b="1" i="0" u="none" strike="noStrike" dirty="0">
                <a:solidFill>
                  <a:srgbClr val="0000FF"/>
                </a:solidFill>
                <a:effectLst>
                  <a:outerShdw blurRad="38100" dist="38100" dir="2700000" algn="tl">
                    <a:srgbClr val="000000">
                      <a:alpha val="43137"/>
                    </a:srgbClr>
                  </a:outerShdw>
                </a:effectLst>
              </a:rPr>
              <a:t>TU Bergakademie Freiberg, Germany</a:t>
            </a:r>
            <a:endParaRPr lang="en-CA" sz="4000" b="1" dirty="0">
              <a:solidFill>
                <a:srgbClr val="0000FF"/>
              </a:solidFill>
              <a:effectLst>
                <a:outerShdw blurRad="38100" dist="38100" dir="2700000" algn="tl">
                  <a:srgbClr val="000000">
                    <a:alpha val="43137"/>
                  </a:srgbClr>
                </a:outerShdw>
              </a:effectLst>
            </a:endParaRPr>
          </a:p>
          <a:p>
            <a:pPr algn="ctr"/>
            <a:endParaRPr lang="en-US" sz="3600" b="1" dirty="0">
              <a:solidFill>
                <a:srgbClr val="0000FF"/>
              </a:solidFill>
            </a:endParaRPr>
          </a:p>
          <a:p>
            <a:pPr algn="ctr"/>
            <a:r>
              <a:rPr lang="en-US" sz="3200" b="1" dirty="0">
                <a:solidFill>
                  <a:srgbClr val="0000FF"/>
                </a:solidFill>
              </a:rPr>
              <a:t>Field:</a:t>
            </a:r>
            <a:r>
              <a:rPr lang="en-US" sz="3200" b="1" dirty="0"/>
              <a:t> </a:t>
            </a:r>
            <a:r>
              <a:rPr lang="en-US" sz="3200" b="1" dirty="0">
                <a:solidFill>
                  <a:srgbClr val="FF0000"/>
                </a:solidFill>
              </a:rPr>
              <a:t>Non-ferrous Smelting &amp; Hydro/Electrochemical &amp; Processing</a:t>
            </a:r>
          </a:p>
          <a:p>
            <a:pPr algn="ctr" rtl="0">
              <a:spcBef>
                <a:spcPts val="0"/>
              </a:spcBef>
              <a:spcAft>
                <a:spcPts val="0"/>
              </a:spcAft>
            </a:pPr>
            <a:endParaRPr lang="en-CA" sz="4400" b="1" dirty="0">
              <a:solidFill>
                <a:srgbClr val="0000FF"/>
              </a:solidFill>
              <a:effectLst>
                <a:outerShdw blurRad="38100" dist="38100" dir="2700000" algn="tl">
                  <a:srgbClr val="000000">
                    <a:alpha val="43137"/>
                  </a:srgbClr>
                </a:outerShdw>
              </a:effectLst>
            </a:endParaRPr>
          </a:p>
        </p:txBody>
      </p:sp>
      <p:sp>
        <p:nvSpPr>
          <p:cNvPr id="13" name="TextBox 12"/>
          <p:cNvSpPr txBox="1"/>
          <p:nvPr/>
        </p:nvSpPr>
        <p:spPr>
          <a:xfrm>
            <a:off x="1661375" y="5612179"/>
            <a:ext cx="9916732" cy="646331"/>
          </a:xfrm>
          <a:prstGeom prst="rect">
            <a:avLst/>
          </a:prstGeom>
          <a:noFill/>
        </p:spPr>
        <p:txBody>
          <a:bodyPr wrap="square" rtlCol="0">
            <a:spAutoFit/>
          </a:bodyPr>
          <a:lstStyle/>
          <a:p>
            <a:r>
              <a:rPr lang="en-CA" sz="3600" b="1" dirty="0">
                <a:solidFill>
                  <a:srgbClr val="FF0000"/>
                </a:solidFill>
                <a:effectLst>
                  <a:outerShdw blurRad="38100" dist="38100" dir="2700000" algn="tl">
                    <a:srgbClr val="000000">
                      <a:alpha val="43137"/>
                    </a:srgbClr>
                  </a:outerShdw>
                </a:effectLst>
              </a:rPr>
              <a:t>FRAY INTERNATIONAL SUSTAINABILITY AWARD</a:t>
            </a:r>
          </a:p>
        </p:txBody>
      </p:sp>
      <p:pic>
        <p:nvPicPr>
          <p:cNvPr id="5" name="Picture 4" descr="A person with a beard&#10;&#10;Description automatically generated">
            <a:extLst>
              <a:ext uri="{FF2B5EF4-FFF2-40B4-BE49-F238E27FC236}">
                <a16:creationId xmlns:a16="http://schemas.microsoft.com/office/drawing/2014/main" id="{EB412B02-B025-C606-1840-FAEFC3628B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557" y="1672493"/>
            <a:ext cx="2863579" cy="3579474"/>
          </a:xfrm>
          <a:prstGeom prst="rect">
            <a:avLst/>
          </a:prstGeom>
        </p:spPr>
      </p:pic>
    </p:spTree>
    <p:extLst>
      <p:ext uri="{BB962C8B-B14F-4D97-AF65-F5344CB8AC3E}">
        <p14:creationId xmlns:p14="http://schemas.microsoft.com/office/powerpoint/2010/main" val="29486473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E1204-7A8B-2188-C0C0-2FE465D0EB33}"/>
              </a:ext>
            </a:extLst>
          </p:cNvPr>
          <p:cNvSpPr>
            <a:spLocks noGrp="1"/>
          </p:cNvSpPr>
          <p:nvPr>
            <p:ph type="title"/>
          </p:nvPr>
        </p:nvSpPr>
        <p:spPr/>
        <p:txBody>
          <a:bodyPr>
            <a:normAutofit/>
          </a:bodyPr>
          <a:lstStyle/>
          <a:p>
            <a:r>
              <a:rPr lang="en-CA" sz="2800" b="0" i="0" dirty="0">
                <a:solidFill>
                  <a:srgbClr val="000000"/>
                </a:solidFill>
                <a:effectLst/>
                <a:latin typeface="Arial" panose="020B0604020202020204" pitchFamily="34" charset="0"/>
              </a:rPr>
              <a:t>Dr. Michael Stelter receiving the Fray International Sustainability Award from Dr. Florian Kongoli at FLOGEN SIPS 2024</a:t>
            </a:r>
            <a:endParaRPr lang="en-US" sz="2800" dirty="0"/>
          </a:p>
        </p:txBody>
      </p:sp>
      <p:pic>
        <p:nvPicPr>
          <p:cNvPr id="5" name="Content Placeholder 4" descr="A person in a suit shaking hands with a trophy&#10;&#10;Description automatically generated">
            <a:extLst>
              <a:ext uri="{FF2B5EF4-FFF2-40B4-BE49-F238E27FC236}">
                <a16:creationId xmlns:a16="http://schemas.microsoft.com/office/drawing/2014/main" id="{12FE84D8-CDFB-8B86-E94F-D57F7B1C04A8}"/>
              </a:ext>
            </a:extLst>
          </p:cNvPr>
          <p:cNvPicPr>
            <a:picLocks noGrp="1" noChangeAspect="1"/>
          </p:cNvPicPr>
          <p:nvPr>
            <p:ph idx="1"/>
          </p:nvPr>
        </p:nvPicPr>
        <p:blipFill>
          <a:blip r:embed="rId2"/>
          <a:stretch>
            <a:fillRect/>
          </a:stretch>
        </p:blipFill>
        <p:spPr>
          <a:xfrm>
            <a:off x="2829306" y="1825625"/>
            <a:ext cx="6533387" cy="4351338"/>
          </a:xfrm>
        </p:spPr>
      </p:pic>
    </p:spTree>
    <p:extLst>
      <p:ext uri="{BB962C8B-B14F-4D97-AF65-F5344CB8AC3E}">
        <p14:creationId xmlns:p14="http://schemas.microsoft.com/office/powerpoint/2010/main" val="32491972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1EC0D-027F-09F5-1D76-472B1EFD7844}"/>
              </a:ext>
            </a:extLst>
          </p:cNvPr>
          <p:cNvSpPr>
            <a:spLocks noGrp="1"/>
          </p:cNvSpPr>
          <p:nvPr>
            <p:ph type="title"/>
          </p:nvPr>
        </p:nvSpPr>
        <p:spPr/>
        <p:txBody>
          <a:bodyPr>
            <a:normAutofit/>
          </a:bodyPr>
          <a:lstStyle/>
          <a:p>
            <a:r>
              <a:rPr lang="en-CA" sz="2800" b="0" i="0" dirty="0">
                <a:solidFill>
                  <a:srgbClr val="000000"/>
                </a:solidFill>
                <a:effectLst/>
                <a:latin typeface="Arial" panose="020B0604020202020204" pitchFamily="34" charset="0"/>
              </a:rPr>
              <a:t>Dr. Florian Kongoli congratulating Dr. Michael Stelter during the FLOGEN SIPS 2024 award ceremony</a:t>
            </a:r>
            <a:endParaRPr lang="en-US" sz="2800" dirty="0"/>
          </a:p>
        </p:txBody>
      </p:sp>
      <p:pic>
        <p:nvPicPr>
          <p:cNvPr id="5" name="Content Placeholder 4" descr="A person shaking hands with another person&#10;&#10;Description automatically generated">
            <a:extLst>
              <a:ext uri="{FF2B5EF4-FFF2-40B4-BE49-F238E27FC236}">
                <a16:creationId xmlns:a16="http://schemas.microsoft.com/office/drawing/2014/main" id="{CFF16FCF-4C0D-7016-91E4-389FB45F3A8E}"/>
              </a:ext>
            </a:extLst>
          </p:cNvPr>
          <p:cNvPicPr>
            <a:picLocks noGrp="1" noChangeAspect="1"/>
          </p:cNvPicPr>
          <p:nvPr>
            <p:ph idx="1"/>
          </p:nvPr>
        </p:nvPicPr>
        <p:blipFill>
          <a:blip r:embed="rId2"/>
          <a:stretch>
            <a:fillRect/>
          </a:stretch>
        </p:blipFill>
        <p:spPr>
          <a:xfrm>
            <a:off x="2829306" y="1825625"/>
            <a:ext cx="6533387" cy="4351338"/>
          </a:xfrm>
        </p:spPr>
      </p:pic>
    </p:spTree>
    <p:extLst>
      <p:ext uri="{BB962C8B-B14F-4D97-AF65-F5344CB8AC3E}">
        <p14:creationId xmlns:p14="http://schemas.microsoft.com/office/powerpoint/2010/main" val="30117376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D4730-DF3E-B51A-2A47-AC452BD9F0A2}"/>
              </a:ext>
            </a:extLst>
          </p:cNvPr>
          <p:cNvSpPr>
            <a:spLocks noGrp="1"/>
          </p:cNvSpPr>
          <p:nvPr>
            <p:ph type="title"/>
          </p:nvPr>
        </p:nvSpPr>
        <p:spPr/>
        <p:txBody>
          <a:bodyPr>
            <a:normAutofit/>
          </a:bodyPr>
          <a:lstStyle/>
          <a:p>
            <a:r>
              <a:rPr lang="en-CA" sz="2800" b="0" i="0" dirty="0">
                <a:solidFill>
                  <a:srgbClr val="000000"/>
                </a:solidFill>
                <a:effectLst/>
                <a:latin typeface="Arial" panose="020B0604020202020204" pitchFamily="34" charset="0"/>
              </a:rPr>
              <a:t>Dr. Michael Stelter delivering an acceptance speech during the FLOGEN SIPS 2024 award ceremony</a:t>
            </a:r>
            <a:endParaRPr lang="en-US" sz="2800" dirty="0"/>
          </a:p>
        </p:txBody>
      </p:sp>
      <p:pic>
        <p:nvPicPr>
          <p:cNvPr id="5" name="Content Placeholder 4" descr="A person standing at a podium&#10;&#10;Description automatically generated">
            <a:extLst>
              <a:ext uri="{FF2B5EF4-FFF2-40B4-BE49-F238E27FC236}">
                <a16:creationId xmlns:a16="http://schemas.microsoft.com/office/drawing/2014/main" id="{F092A028-68F4-C5C9-D044-78476D4B0922}"/>
              </a:ext>
            </a:extLst>
          </p:cNvPr>
          <p:cNvPicPr>
            <a:picLocks noGrp="1" noChangeAspect="1"/>
          </p:cNvPicPr>
          <p:nvPr>
            <p:ph idx="1"/>
          </p:nvPr>
        </p:nvPicPr>
        <p:blipFill>
          <a:blip r:embed="rId2"/>
          <a:stretch>
            <a:fillRect/>
          </a:stretch>
        </p:blipFill>
        <p:spPr>
          <a:xfrm>
            <a:off x="2829306" y="1825625"/>
            <a:ext cx="6533387" cy="4351338"/>
          </a:xfrm>
        </p:spPr>
      </p:pic>
    </p:spTree>
    <p:extLst>
      <p:ext uri="{BB962C8B-B14F-4D97-AF65-F5344CB8AC3E}">
        <p14:creationId xmlns:p14="http://schemas.microsoft.com/office/powerpoint/2010/main" val="27936266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1000"/>
                    </a14:imgEffect>
                  </a14:imgLayer>
                </a14:imgProps>
              </a:ext>
              <a:ext uri="{28A0092B-C50C-407E-A947-70E740481C1C}">
                <a14:useLocalDpi xmlns:a14="http://schemas.microsoft.com/office/drawing/2010/main" val="0"/>
              </a:ext>
            </a:extLst>
          </a:blip>
          <a:srcRect l="2279" t="3561" r="3368" b="3894"/>
          <a:stretch/>
        </p:blipFill>
        <p:spPr>
          <a:xfrm>
            <a:off x="10160" y="5932"/>
            <a:ext cx="9578160" cy="6852068"/>
          </a:xfrm>
          <a:prstGeom prst="rect">
            <a:avLst/>
          </a:prstGeom>
        </p:spPr>
      </p:pic>
      <p:sp>
        <p:nvSpPr>
          <p:cNvPr id="5" name="Textfeld 4"/>
          <p:cNvSpPr txBox="1"/>
          <p:nvPr/>
        </p:nvSpPr>
        <p:spPr>
          <a:xfrm>
            <a:off x="9662789" y="2094039"/>
            <a:ext cx="2473306" cy="1384995"/>
          </a:xfrm>
          <a:prstGeom prst="rect">
            <a:avLst/>
          </a:prstGeom>
          <a:noFill/>
        </p:spPr>
        <p:txBody>
          <a:bodyPr wrap="none" rtlCol="0">
            <a:spAutoFit/>
          </a:bodyPr>
          <a:lstStyle/>
          <a:p>
            <a:pPr algn="ctr"/>
            <a:r>
              <a:rPr lang="de-DE" sz="2800" dirty="0"/>
              <a:t>A happy </a:t>
            </a:r>
            <a:r>
              <a:rPr lang="de-DE" sz="2800" dirty="0" err="1"/>
              <a:t>day</a:t>
            </a:r>
            <a:endParaRPr lang="de-DE" sz="2800" dirty="0"/>
          </a:p>
          <a:p>
            <a:pPr algn="ctr"/>
            <a:r>
              <a:rPr lang="de-DE" sz="2800" dirty="0" err="1"/>
              <a:t>with</a:t>
            </a:r>
            <a:r>
              <a:rPr lang="de-DE" sz="2800" dirty="0"/>
              <a:t> </a:t>
            </a:r>
            <a:r>
              <a:rPr lang="de-DE" sz="2800" dirty="0" err="1"/>
              <a:t>my</a:t>
            </a:r>
            <a:r>
              <a:rPr lang="de-DE" sz="2800" dirty="0"/>
              <a:t> </a:t>
            </a:r>
            <a:r>
              <a:rPr lang="de-DE" sz="2800" dirty="0" err="1"/>
              <a:t>family</a:t>
            </a:r>
            <a:r>
              <a:rPr lang="de-DE" sz="2800" dirty="0"/>
              <a:t>. </a:t>
            </a:r>
          </a:p>
          <a:p>
            <a:pPr algn="ctr"/>
            <a:r>
              <a:rPr lang="de-DE" sz="2800" dirty="0"/>
              <a:t>(1958)</a:t>
            </a:r>
          </a:p>
        </p:txBody>
      </p:sp>
      <p:sp>
        <p:nvSpPr>
          <p:cNvPr id="7" name="Ellipse 6"/>
          <p:cNvSpPr/>
          <p:nvPr/>
        </p:nvSpPr>
        <p:spPr>
          <a:xfrm>
            <a:off x="161635" y="1635066"/>
            <a:ext cx="3201325" cy="3160454"/>
          </a:xfrm>
          <a:prstGeom prst="ellipse">
            <a:avLst/>
          </a:prstGeom>
          <a:noFill/>
          <a:ln w="603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8651557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24000"/>
                    </a14:imgEffect>
                  </a14:imgLayer>
                </a14:imgProps>
              </a:ext>
              <a:ext uri="{28A0092B-C50C-407E-A947-70E740481C1C}">
                <a14:useLocalDpi xmlns:a14="http://schemas.microsoft.com/office/drawing/2010/main" val="0"/>
              </a:ext>
            </a:extLst>
          </a:blip>
          <a:srcRect l="3252" r="1681"/>
          <a:stretch/>
        </p:blipFill>
        <p:spPr>
          <a:xfrm>
            <a:off x="-102720" y="-8092"/>
            <a:ext cx="9468000" cy="6858000"/>
          </a:xfrm>
          <a:prstGeom prst="rect">
            <a:avLst/>
          </a:prstGeom>
        </p:spPr>
      </p:pic>
      <p:sp>
        <p:nvSpPr>
          <p:cNvPr id="5" name="Textfeld 4"/>
          <p:cNvSpPr txBox="1"/>
          <p:nvPr/>
        </p:nvSpPr>
        <p:spPr>
          <a:xfrm>
            <a:off x="9473098" y="1897604"/>
            <a:ext cx="2572178" cy="1815882"/>
          </a:xfrm>
          <a:prstGeom prst="rect">
            <a:avLst/>
          </a:prstGeom>
          <a:noFill/>
        </p:spPr>
        <p:txBody>
          <a:bodyPr wrap="none" rtlCol="0">
            <a:spAutoFit/>
          </a:bodyPr>
          <a:lstStyle/>
          <a:p>
            <a:pPr algn="ctr"/>
            <a:r>
              <a:rPr lang="de-DE" sz="2800" dirty="0"/>
              <a:t>Life </a:t>
            </a:r>
            <a:r>
              <a:rPr lang="de-DE" sz="2800" dirty="0" err="1"/>
              <a:t>gets</a:t>
            </a:r>
            <a:r>
              <a:rPr lang="de-DE" sz="2800" dirty="0"/>
              <a:t> </a:t>
            </a:r>
            <a:r>
              <a:rPr lang="de-DE" sz="2800" dirty="0" err="1"/>
              <a:t>more</a:t>
            </a:r>
            <a:endParaRPr lang="de-DE" sz="2800" dirty="0"/>
          </a:p>
          <a:p>
            <a:pPr algn="ctr"/>
            <a:r>
              <a:rPr lang="de-DE" sz="2800" dirty="0" err="1"/>
              <a:t>complicated</a:t>
            </a:r>
            <a:r>
              <a:rPr lang="de-DE" sz="2800" dirty="0"/>
              <a:t> at</a:t>
            </a:r>
          </a:p>
          <a:p>
            <a:pPr algn="ctr"/>
            <a:r>
              <a:rPr lang="de-DE" sz="2800" dirty="0" err="1"/>
              <a:t>grammer</a:t>
            </a:r>
            <a:r>
              <a:rPr lang="de-DE" sz="2800" dirty="0"/>
              <a:t>-school</a:t>
            </a:r>
          </a:p>
          <a:p>
            <a:pPr algn="ctr"/>
            <a:r>
              <a:rPr lang="de-DE" sz="2800" dirty="0"/>
              <a:t>(1967)</a:t>
            </a:r>
          </a:p>
        </p:txBody>
      </p:sp>
      <p:sp>
        <p:nvSpPr>
          <p:cNvPr id="6" name="Ellipse 5"/>
          <p:cNvSpPr/>
          <p:nvPr/>
        </p:nvSpPr>
        <p:spPr>
          <a:xfrm>
            <a:off x="3676995" y="1797626"/>
            <a:ext cx="1007919" cy="1007919"/>
          </a:xfrm>
          <a:prstGeom prst="ellipse">
            <a:avLst/>
          </a:prstGeom>
          <a:noFill/>
          <a:ln w="603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6053900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7826045" cy="6858000"/>
          </a:xfrm>
          <a:prstGeom prst="rect">
            <a:avLst/>
          </a:prstGeom>
        </p:spPr>
      </p:pic>
      <p:sp>
        <p:nvSpPr>
          <p:cNvPr id="5" name="Textfeld 4"/>
          <p:cNvSpPr txBox="1"/>
          <p:nvPr/>
        </p:nvSpPr>
        <p:spPr>
          <a:xfrm>
            <a:off x="8439578" y="2078182"/>
            <a:ext cx="3045706" cy="1815882"/>
          </a:xfrm>
          <a:prstGeom prst="rect">
            <a:avLst/>
          </a:prstGeom>
          <a:noFill/>
        </p:spPr>
        <p:txBody>
          <a:bodyPr wrap="none" rtlCol="0">
            <a:spAutoFit/>
          </a:bodyPr>
          <a:lstStyle/>
          <a:p>
            <a:pPr algn="ctr"/>
            <a:r>
              <a:rPr lang="de-DE" sz="2800" dirty="0" err="1"/>
              <a:t>Married</a:t>
            </a:r>
            <a:r>
              <a:rPr lang="de-DE" sz="2800" dirty="0"/>
              <a:t> </a:t>
            </a:r>
            <a:r>
              <a:rPr lang="de-DE" sz="2800" dirty="0" err="1"/>
              <a:t>my</a:t>
            </a:r>
            <a:endParaRPr lang="de-DE" sz="2800" dirty="0"/>
          </a:p>
          <a:p>
            <a:pPr algn="ctr"/>
            <a:r>
              <a:rPr lang="de-DE" sz="2800" dirty="0" err="1"/>
              <a:t>lovely</a:t>
            </a:r>
            <a:r>
              <a:rPr lang="de-DE" sz="2800" dirty="0"/>
              <a:t> Lady in 1983.</a:t>
            </a:r>
          </a:p>
          <a:p>
            <a:pPr algn="ctr"/>
            <a:endParaRPr lang="de-DE" sz="2800" dirty="0"/>
          </a:p>
          <a:p>
            <a:pPr algn="ctr"/>
            <a:r>
              <a:rPr lang="de-DE" sz="2800" dirty="0" err="1"/>
              <a:t>She</a:t>
            </a:r>
            <a:r>
              <a:rPr lang="de-DE" sz="2800" dirty="0"/>
              <a:t> </a:t>
            </a:r>
            <a:r>
              <a:rPr lang="de-DE" sz="2800" dirty="0" err="1"/>
              <a:t>is</a:t>
            </a:r>
            <a:r>
              <a:rPr lang="de-DE" sz="2800" dirty="0"/>
              <a:t> still </a:t>
            </a:r>
            <a:r>
              <a:rPr lang="de-DE" sz="2800" dirty="0" err="1"/>
              <a:t>with</a:t>
            </a:r>
            <a:r>
              <a:rPr lang="de-DE" sz="2800" dirty="0"/>
              <a:t> </a:t>
            </a:r>
            <a:r>
              <a:rPr lang="de-DE" sz="2800" dirty="0" err="1"/>
              <a:t>me</a:t>
            </a:r>
            <a:r>
              <a:rPr lang="de-DE" sz="2800" dirty="0"/>
              <a:t>.</a:t>
            </a:r>
          </a:p>
        </p:txBody>
      </p:sp>
    </p:spTree>
    <p:extLst>
      <p:ext uri="{BB962C8B-B14F-4D97-AF65-F5344CB8AC3E}">
        <p14:creationId xmlns:p14="http://schemas.microsoft.com/office/powerpoint/2010/main" val="13714086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20" y="0"/>
            <a:ext cx="10047768" cy="6858000"/>
          </a:xfrm>
          <a:prstGeom prst="rect">
            <a:avLst/>
          </a:prstGeom>
        </p:spPr>
      </p:pic>
      <p:sp>
        <p:nvSpPr>
          <p:cNvPr id="2" name="Textfeld 1"/>
          <p:cNvSpPr txBox="1"/>
          <p:nvPr/>
        </p:nvSpPr>
        <p:spPr>
          <a:xfrm>
            <a:off x="10022526" y="1701941"/>
            <a:ext cx="2176558" cy="2246769"/>
          </a:xfrm>
          <a:prstGeom prst="rect">
            <a:avLst/>
          </a:prstGeom>
          <a:noFill/>
        </p:spPr>
        <p:txBody>
          <a:bodyPr wrap="none" rtlCol="0">
            <a:spAutoFit/>
          </a:bodyPr>
          <a:lstStyle/>
          <a:p>
            <a:pPr algn="ctr"/>
            <a:r>
              <a:rPr lang="de-DE" sz="2800" dirty="0"/>
              <a:t>In 1986 </a:t>
            </a:r>
          </a:p>
          <a:p>
            <a:pPr algn="ctr"/>
            <a:r>
              <a:rPr lang="de-DE" sz="2800" dirty="0" err="1"/>
              <a:t>our</a:t>
            </a:r>
            <a:r>
              <a:rPr lang="de-DE" sz="2800" dirty="0"/>
              <a:t> </a:t>
            </a:r>
            <a:r>
              <a:rPr lang="de-DE" sz="2800" dirty="0" err="1"/>
              <a:t>daugther</a:t>
            </a:r>
            <a:r>
              <a:rPr lang="de-DE" sz="2800" dirty="0"/>
              <a:t> </a:t>
            </a:r>
          </a:p>
          <a:p>
            <a:pPr algn="ctr"/>
            <a:r>
              <a:rPr lang="de-DE" sz="2800" dirty="0"/>
              <a:t>was </a:t>
            </a:r>
            <a:r>
              <a:rPr lang="de-DE" sz="2800" dirty="0" err="1"/>
              <a:t>born</a:t>
            </a:r>
            <a:r>
              <a:rPr lang="de-DE" sz="2800" dirty="0"/>
              <a:t>,</a:t>
            </a:r>
          </a:p>
          <a:p>
            <a:pPr algn="ctr"/>
            <a:r>
              <a:rPr lang="de-DE" sz="2800" dirty="0" err="1"/>
              <a:t>changing</a:t>
            </a:r>
            <a:r>
              <a:rPr lang="de-DE" sz="2800" dirty="0"/>
              <a:t> </a:t>
            </a:r>
            <a:r>
              <a:rPr lang="de-DE" sz="2800" dirty="0" err="1"/>
              <a:t>life</a:t>
            </a:r>
            <a:endParaRPr lang="de-DE" sz="2800" dirty="0"/>
          </a:p>
          <a:p>
            <a:pPr algn="ctr"/>
            <a:r>
              <a:rPr lang="de-DE" sz="2800" dirty="0" err="1"/>
              <a:t>completely</a:t>
            </a:r>
            <a:r>
              <a:rPr lang="de-DE" sz="2800" dirty="0"/>
              <a:t>.</a:t>
            </a:r>
          </a:p>
        </p:txBody>
      </p:sp>
    </p:spTree>
    <p:extLst>
      <p:ext uri="{BB962C8B-B14F-4D97-AF65-F5344CB8AC3E}">
        <p14:creationId xmlns:p14="http://schemas.microsoft.com/office/powerpoint/2010/main" val="1534443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TotalTime>
  <Words>332</Words>
  <Application>Microsoft Macintosh PowerPoint</Application>
  <PresentationFormat>Widescreen</PresentationFormat>
  <Paragraphs>46</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Aptos</vt:lpstr>
      <vt:lpstr>Aptos Display</vt:lpstr>
      <vt:lpstr>Arial</vt:lpstr>
      <vt:lpstr>Office Theme</vt:lpstr>
      <vt:lpstr>PowerPoint Presentation</vt:lpstr>
      <vt:lpstr>PowerPoint Presentation</vt:lpstr>
      <vt:lpstr>Dr. Michael Stelter receiving the Fray International Sustainability Award from Dr. Florian Kongoli at FLOGEN SIPS 2024</vt:lpstr>
      <vt:lpstr>Dr. Florian Kongoli congratulating Dr. Michael Stelter during the FLOGEN SIPS 2024 award ceremony</vt:lpstr>
      <vt:lpstr>Dr. Michael Stelter delivering an acceptance speech during the FLOGEN SIPS 2024 award ceremony</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Teresa Bechalani</dc:creator>
  <cp:lastModifiedBy>Teresa Bechalani</cp:lastModifiedBy>
  <cp:revision>1</cp:revision>
  <dcterms:created xsi:type="dcterms:W3CDTF">2024-11-11T17:02:24Z</dcterms:created>
  <dcterms:modified xsi:type="dcterms:W3CDTF">2024-11-11T17:06:04Z</dcterms:modified>
</cp:coreProperties>
</file>