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141414166" r:id="rId2"/>
    <p:sldId id="2141414168" r:id="rId3"/>
    <p:sldId id="2141414188" r:id="rId4"/>
    <p:sldId id="2141414189" r:id="rId5"/>
    <p:sldId id="2141414169" r:id="rId6"/>
    <p:sldId id="2141414177" r:id="rId7"/>
    <p:sldId id="2141414178" r:id="rId8"/>
    <p:sldId id="2141414170" r:id="rId9"/>
    <p:sldId id="2141414179" r:id="rId10"/>
    <p:sldId id="2141414171" r:id="rId11"/>
    <p:sldId id="2141414180" r:id="rId12"/>
    <p:sldId id="2141414172" r:id="rId13"/>
    <p:sldId id="2141414173" r:id="rId14"/>
    <p:sldId id="2141414174" r:id="rId15"/>
    <p:sldId id="2141414175" r:id="rId16"/>
    <p:sldId id="2141414176" r:id="rId17"/>
    <p:sldId id="2141414185" r:id="rId18"/>
    <p:sldId id="2141414186" r:id="rId19"/>
    <p:sldId id="21414141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80"/>
    <p:restoredTop sz="94599"/>
  </p:normalViewPr>
  <p:slideViewPr>
    <p:cSldViewPr snapToGrid="0">
      <p:cViewPr varScale="1">
        <p:scale>
          <a:sx n="71" d="100"/>
          <a:sy n="71" d="100"/>
        </p:scale>
        <p:origin x="200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AD465-E5BD-2C4F-8FD1-D46B4CE3C122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E2AAD-1DD7-5845-A1F7-66A00942E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7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499FC-124A-0001-3280-4A00E3194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A26792-ECD8-22FC-04FC-A6C07AB12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904B8E-AEFC-091A-65F6-076A32351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6A69A-4142-3099-6140-1307CED3A1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7DED5-B163-DF4E-A384-23627FA85B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0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7924-4F5B-2437-DC62-3FBDE8308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3D039-2FCB-912A-46DA-A9641FEFA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6E81-F064-E765-937D-B6C11EA8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33073-D506-5933-6C47-EA705954A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ED0F5-6926-3066-F136-B87FDA53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7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CAEC4-BF63-0CE7-F0B6-FB142CD6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A05E2-C87A-4BF9-64E7-1BBBB3B0F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5CD22-AE39-7A0F-5BA1-D38E8549E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5F551-A817-8B31-B33F-BC3ADCD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409AB-15A7-E4B0-D2C3-B8308DD2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4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C8DA6-67A0-615F-8628-F45F09E6D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B638CF-CF9E-DD90-6E75-45B537DA4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2A58F-3C97-1685-ADAD-02F55382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03B56-B681-1D87-1731-62BC7F06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FED86-997A-E155-CE75-E6B14880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2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DBF9-7DB3-E179-C924-197D8072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7D30D-6CE1-FAD5-7602-EF125ED3F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40E5D-F3CD-FF7C-E9D6-66B749C68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0920E-DAD1-3CB5-8F25-46C6A22FD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88FCD-C309-A77D-30A1-6A435814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8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AE38B-F521-1031-35A5-B917D5401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B26B3-F077-EF3D-AE3B-54B8970AB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8CEDC-28D1-2145-BF2C-921D18A1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3B6CB-5198-F806-8FE4-9359B3C1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862DF-BE3F-9B5D-9127-A2D4B30E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3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09D22-08C2-476E-7993-F6F80681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68B87-C1CB-864A-6F98-715655D0E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8134F0-EF4F-4B20-448D-82513710A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BC843-9CAB-B568-FF68-907B4BD2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F0373-A35D-59AD-3941-BF8A4881B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27C08-D10B-6C7F-614F-826B9E85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194D6-B21D-1695-32BD-A5BD2CB61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FEA1B-92FD-184B-8DD8-B7025BEAF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20C09-C0EA-0ED2-35AD-3D8844712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120C2-60A4-EA44-C7AD-62E237FDC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197C89-9EA4-D7F9-0982-561708B57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0FFA0-BF33-A31D-40B2-9FD46A2DC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EB2829-7205-7F36-1AF2-285CBCB7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577669-CC9B-8689-726F-59E8EB4A3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4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8336-9AFB-D8D2-112B-7FFD95045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9B492-3631-6282-133D-17DDE092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0C774-300E-44F3-FAF9-11BD3DB5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CC54E-8035-9332-A68E-3FDBF68A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2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F71281-5FB2-ADF6-46A6-70E266BA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9529A-A341-0CB0-0CDF-538DE889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B335B-872D-0FC8-6F77-D3D664908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1651-5E6F-38B6-8BC7-74A259AF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C8B24-F449-7AE5-2F6B-306CFB636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CF633-67A3-19B4-647E-65C2BCA2C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8ABE-AC4C-FA51-CC19-55BBBBE7A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6D2E6-9EE2-6E1A-62AA-CE8415E3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FABC9-6145-C9AE-C0EB-2565DB29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9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0649-B45D-E04E-4571-45FB48F9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2C7E12-A844-8FFA-FC6D-EC72B15A3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3086A-DEE2-66BA-4961-492B52F23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6B456-A29B-A3C5-1F7C-B12485BA6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567F4-7758-C425-D197-3D2020A6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92578-53ED-77A9-E4BE-59E14BC0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9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2CA2E-B9C3-DD24-7BD2-1780F4828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E581C-FA48-C8AB-69FA-ECE43ECBA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1B94C-1EF6-5B7E-2B8C-C5504FC48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701DFE-28B4-0C44-9CDA-61F8A388656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8BD78-0A8A-AF67-4936-63B1841A3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4004E-A89F-C6FC-29DB-29D5FEEC0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2B9DB-062C-D341-B67C-3292E9A0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9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6A2A2-FBDE-6585-0ED9-10A04391F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4C2092-4FD4-137A-E960-E9F5F81B7C1C}"/>
              </a:ext>
            </a:extLst>
          </p:cNvPr>
          <p:cNvSpPr txBox="1"/>
          <p:nvPr/>
        </p:nvSpPr>
        <p:spPr>
          <a:xfrm>
            <a:off x="200290" y="3939539"/>
            <a:ext cx="107344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1" dirty="0"/>
              <a:t>Citation:</a:t>
            </a:r>
          </a:p>
          <a:p>
            <a:r>
              <a:rPr lang="en-CA" sz="3200" dirty="0"/>
              <a:t>“</a:t>
            </a:r>
            <a:r>
              <a:rPr lang="en-CA" sz="3200" i="1" dirty="0"/>
              <a:t>For Leadership in developing and applying new judicial and mediation standards as per FLOGEN Sustainability Framework in the environmental, economic, and social points of view</a:t>
            </a:r>
            <a:r>
              <a:rPr lang="en-CA" sz="3200" dirty="0"/>
              <a:t>”</a:t>
            </a:r>
          </a:p>
          <a:p>
            <a:endParaRPr lang="en-CA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7212A-EF94-7195-EB1B-8A6ECA026199}"/>
              </a:ext>
            </a:extLst>
          </p:cNvPr>
          <p:cNvSpPr txBox="1"/>
          <p:nvPr/>
        </p:nvSpPr>
        <p:spPr>
          <a:xfrm>
            <a:off x="7324986" y="-57549"/>
            <a:ext cx="48670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Otis International</a:t>
            </a:r>
            <a:r>
              <a:rPr lang="en-CA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Judicial and Mediation Award</a:t>
            </a:r>
          </a:p>
          <a:p>
            <a:r>
              <a:rPr lang="en-CA" sz="3100" dirty="0"/>
              <a:t>In honor of the distinguished work and lifetime achievements of Honorable Louise Otis and her  contribution to Judiciary and Mediation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DC998-79FE-5E48-3FA6-855343538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35" y="-1"/>
            <a:ext cx="2305051" cy="2918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E9D762-7B83-0C22-21E5-062022FB8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88375" cy="29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44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00240-CA9B-8365-5DFD-AEB2BA4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33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A52C40-88F6-7A32-8F3A-B2DE5283D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29" y="647721"/>
            <a:ext cx="7416744" cy="5562558"/>
          </a:xfrm>
        </p:spPr>
      </p:pic>
    </p:spTree>
    <p:extLst>
      <p:ext uri="{BB962C8B-B14F-4D97-AF65-F5344CB8AC3E}">
        <p14:creationId xmlns:p14="http://schemas.microsoft.com/office/powerpoint/2010/main" val="169784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E5BB0A-3761-63FE-572E-1F5176190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60FEF2-D839-00F2-6B44-A83A74AF8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43" y="395057"/>
            <a:ext cx="8090513" cy="6067885"/>
          </a:xfrm>
        </p:spPr>
      </p:pic>
    </p:spTree>
    <p:extLst>
      <p:ext uri="{BB962C8B-B14F-4D97-AF65-F5344CB8AC3E}">
        <p14:creationId xmlns:p14="http://schemas.microsoft.com/office/powerpoint/2010/main" val="1227999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52B32E-8ADA-300A-9589-62869DB06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317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C7579-FC2A-264D-34F9-8805A6ED3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000" y="762000"/>
            <a:ext cx="685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0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96910-9399-C0CD-86B2-DF3361F85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E32AA5-0124-6D52-FF55-B450A4143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8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A11531-AD5B-CD21-D63E-B8EAF32B6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40" y="713497"/>
            <a:ext cx="9655120" cy="5431005"/>
          </a:xfrm>
        </p:spPr>
      </p:pic>
    </p:spTree>
    <p:extLst>
      <p:ext uri="{BB962C8B-B14F-4D97-AF65-F5344CB8AC3E}">
        <p14:creationId xmlns:p14="http://schemas.microsoft.com/office/powerpoint/2010/main" val="3858116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bar&#10;&#10;Description automatically generated">
            <a:extLst>
              <a:ext uri="{FF2B5EF4-FFF2-40B4-BE49-F238E27FC236}">
                <a16:creationId xmlns:a16="http://schemas.microsoft.com/office/drawing/2014/main" id="{99E2EBBA-D496-BA53-B03F-470702C82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653305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person standing in front of an orange gate&#10;&#10;Description automatically generated">
            <a:extLst>
              <a:ext uri="{FF2B5EF4-FFF2-40B4-BE49-F238E27FC236}">
                <a16:creationId xmlns:a16="http://schemas.microsoft.com/office/drawing/2014/main" id="{015CB3B0-A7C0-9B09-EAD2-DBA5E72A7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95598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 with food&#10;&#10;Description automatically generated">
            <a:extLst>
              <a:ext uri="{FF2B5EF4-FFF2-40B4-BE49-F238E27FC236}">
                <a16:creationId xmlns:a16="http://schemas.microsoft.com/office/drawing/2014/main" id="{D8B9FDA0-DB22-AB29-194B-4DDA8E8DC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2430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5460E-1155-8613-35CF-4782317AB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E69922-E20D-581D-F4BA-D2DE97EBEC5A}"/>
              </a:ext>
            </a:extLst>
          </p:cNvPr>
          <p:cNvSpPr/>
          <p:nvPr/>
        </p:nvSpPr>
        <p:spPr>
          <a:xfrm>
            <a:off x="0" y="112636"/>
            <a:ext cx="1200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Industrial Processing Summit</a:t>
            </a:r>
            <a:endParaRPr lang="en-CA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EDF35E-C851-AB55-B2B6-F9E08F40275D}"/>
              </a:ext>
            </a:extLst>
          </p:cNvPr>
          <p:cNvSpPr/>
          <p:nvPr/>
        </p:nvSpPr>
        <p:spPr>
          <a:xfrm>
            <a:off x="188890" y="789095"/>
            <a:ext cx="10959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STARS: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2C209-78C4-717E-3D81-DEA88388F023}"/>
              </a:ext>
            </a:extLst>
          </p:cNvPr>
          <p:cNvSpPr/>
          <p:nvPr/>
        </p:nvSpPr>
        <p:spPr>
          <a:xfrm>
            <a:off x="202506" y="6258510"/>
            <a:ext cx="11697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/>
              <a:t>  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FLOGEN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STARS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EE413C-3E9C-ABC6-C3B3-94041EF5D047}"/>
              </a:ext>
            </a:extLst>
          </p:cNvPr>
          <p:cNvSpPr/>
          <p:nvPr/>
        </p:nvSpPr>
        <p:spPr>
          <a:xfrm>
            <a:off x="3210136" y="1712425"/>
            <a:ext cx="898186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Migen Dibra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CA" sz="44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LL.B., J.D., LL.M, LL.D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CA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Attorney at Law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CA" sz="4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Migen Dibra Law Office, </a:t>
            </a:r>
            <a:r>
              <a:rPr lang="en-CA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Canada</a:t>
            </a:r>
          </a:p>
          <a:p>
            <a:pPr algn="ctr"/>
            <a:endParaRPr lang="en-US" sz="1400" b="1" dirty="0">
              <a:solidFill>
                <a:srgbClr val="0000FF"/>
              </a:solidFill>
            </a:endParaRPr>
          </a:p>
          <a:p>
            <a:pPr algn="ctr"/>
            <a:r>
              <a:rPr lang="en-US" sz="3600" b="1" dirty="0">
                <a:solidFill>
                  <a:srgbClr val="0000FF"/>
                </a:solidFill>
              </a:rPr>
              <a:t>Field: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Law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CA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5580D9-F2ED-8CC8-3657-18248ADD3568}"/>
              </a:ext>
            </a:extLst>
          </p:cNvPr>
          <p:cNvSpPr txBox="1"/>
          <p:nvPr/>
        </p:nvSpPr>
        <p:spPr>
          <a:xfrm>
            <a:off x="202506" y="5745739"/>
            <a:ext cx="1206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OTIS INTERNATIONAL JUDICIAL AND MEDIATION AWARD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2D5DA-BEE4-B63B-F7E5-B902E4A5E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7" y="1765217"/>
            <a:ext cx="2791119" cy="348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0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86D1-4AFA-8F71-E84E-28767564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Davis Joseph receiving the Otis International Judicial and Mediation Award on behalf of Me. Migen Dibra from Honorable Louise Otis at FLOGEN SIPS 2024</a:t>
            </a:r>
            <a:endParaRPr lang="en-US" sz="2800" dirty="0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FE2CA5E-CFF6-6866-D4F0-75264DBBD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33394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9DC3-B342-3278-E995-CEE5130A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Honorable Louise Otis congratulating Davis Joseph on behalf of Me. Migen Dibra during the FLOGEN SIPS 2024 award ceremony</a:t>
            </a:r>
            <a:endParaRPr lang="en-US" sz="2800" dirty="0"/>
          </a:p>
        </p:txBody>
      </p:sp>
      <p:pic>
        <p:nvPicPr>
          <p:cNvPr id="5" name="Content Placeholder 4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2658F748-A68A-A59E-14D8-338B0F0F4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1046423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63272D-9D36-F452-07CD-8432ADDFA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996" y="1041105"/>
            <a:ext cx="6367713" cy="4775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BAD07A-EC0A-167B-2C71-54533C38A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8356" y="1041105"/>
            <a:ext cx="6367713" cy="477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AD655C-A1A2-BCED-3668-5F7251A3B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91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7B440A-1EC6-94D1-671E-F7C20316E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9915" y="919914"/>
            <a:ext cx="6858000" cy="5018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0B4C7F-3F27-A46B-19FE-783A6874E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70" y="0"/>
            <a:ext cx="7173829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60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D30202-EC34-3223-FEDB-4030AAD76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27" y="314796"/>
            <a:ext cx="8304546" cy="6228408"/>
          </a:xfrm>
        </p:spPr>
      </p:pic>
    </p:spTree>
    <p:extLst>
      <p:ext uri="{BB962C8B-B14F-4D97-AF65-F5344CB8AC3E}">
        <p14:creationId xmlns:p14="http://schemas.microsoft.com/office/powerpoint/2010/main" val="2823749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1C8B52-DEBD-2740-D4FA-D5E9BC872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4639" y="1088827"/>
            <a:ext cx="6240463" cy="468034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C65EB-13F7-D8B6-7538-500877C8E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1142" y="998637"/>
            <a:ext cx="6240463" cy="48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18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149</Words>
  <Application>Microsoft Macintosh PowerPoint</Application>
  <PresentationFormat>Widescreen</PresentationFormat>
  <Paragraphs>17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Davis Joseph receiving the Otis International Judicial and Mediation Award on behalf of Me. Migen Dibra from Honorable Louise Otis at FLOGEN SIPS 2024</vt:lpstr>
      <vt:lpstr>Honorable Louise Otis congratulating Davis Joseph on behalf of Me. Migen Dibra during the FLOGEN SIPS 2024 award ceremony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Teresa Bechalani</dc:creator>
  <cp:lastModifiedBy>Teresa Bechalani</cp:lastModifiedBy>
  <cp:revision>2</cp:revision>
  <dcterms:created xsi:type="dcterms:W3CDTF">2024-11-11T17:12:07Z</dcterms:created>
  <dcterms:modified xsi:type="dcterms:W3CDTF">2024-11-11T17:15:08Z</dcterms:modified>
</cp:coreProperties>
</file>