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963" r:id="rId2"/>
    <p:sldId id="964" r:id="rId3"/>
    <p:sldId id="2141414101" r:id="rId4"/>
    <p:sldId id="2141414102" r:id="rId5"/>
    <p:sldId id="2141414103" r:id="rId6"/>
    <p:sldId id="2141414089" r:id="rId7"/>
    <p:sldId id="2141414090" r:id="rId8"/>
    <p:sldId id="2141414091" r:id="rId9"/>
    <p:sldId id="2141414092" r:id="rId10"/>
    <p:sldId id="2141414093" r:id="rId11"/>
    <p:sldId id="2141414094" r:id="rId12"/>
    <p:sldId id="2141414095" r:id="rId13"/>
    <p:sldId id="2141414097" r:id="rId14"/>
    <p:sldId id="2141414098" r:id="rId15"/>
    <p:sldId id="302" r:id="rId16"/>
    <p:sldId id="2141414099" r:id="rId17"/>
    <p:sldId id="2141414100" r:id="rId18"/>
    <p:sldId id="30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98"/>
    <p:restoredTop sz="94581"/>
  </p:normalViewPr>
  <p:slideViewPr>
    <p:cSldViewPr snapToGrid="0">
      <p:cViewPr varScale="1">
        <p:scale>
          <a:sx n="91" d="100"/>
          <a:sy n="91" d="100"/>
        </p:scale>
        <p:origin x="216"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5365-4903-2C4A-5575-46FB74953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A022D3-F816-BC4A-AE33-8D3008BDAA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7AD393-DBE3-3909-8A3B-D1F86721250F}"/>
              </a:ext>
            </a:extLst>
          </p:cNvPr>
          <p:cNvSpPr>
            <a:spLocks noGrp="1"/>
          </p:cNvSpPr>
          <p:nvPr>
            <p:ph type="dt" sz="half" idx="10"/>
          </p:nvPr>
        </p:nvSpPr>
        <p:spPr/>
        <p:txBody>
          <a:bodyPr/>
          <a:lstStyle/>
          <a:p>
            <a:fld id="{F7FDE913-DF9A-DE4C-AED1-781808A6EAF1}" type="datetimeFigureOut">
              <a:rPr lang="en-US" smtClean="0"/>
              <a:t>11/11/24</a:t>
            </a:fld>
            <a:endParaRPr lang="en-US"/>
          </a:p>
        </p:txBody>
      </p:sp>
      <p:sp>
        <p:nvSpPr>
          <p:cNvPr id="5" name="Footer Placeholder 4">
            <a:extLst>
              <a:ext uri="{FF2B5EF4-FFF2-40B4-BE49-F238E27FC236}">
                <a16:creationId xmlns:a16="http://schemas.microsoft.com/office/drawing/2014/main" id="{B89ABCFD-728F-699C-8ED3-BCCAC8C77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EE980-25C4-D101-37C0-0523B2C2846A}"/>
              </a:ext>
            </a:extLst>
          </p:cNvPr>
          <p:cNvSpPr>
            <a:spLocks noGrp="1"/>
          </p:cNvSpPr>
          <p:nvPr>
            <p:ph type="sldNum" sz="quarter" idx="12"/>
          </p:nvPr>
        </p:nvSpPr>
        <p:spPr/>
        <p:txBody>
          <a:bodyPr/>
          <a:lstStyle/>
          <a:p>
            <a:fld id="{3739F17D-7DEA-1146-B660-869936DCA1D6}" type="slidenum">
              <a:rPr lang="en-US" smtClean="0"/>
              <a:t>‹#›</a:t>
            </a:fld>
            <a:endParaRPr lang="en-US"/>
          </a:p>
        </p:txBody>
      </p:sp>
    </p:spTree>
    <p:extLst>
      <p:ext uri="{BB962C8B-B14F-4D97-AF65-F5344CB8AC3E}">
        <p14:creationId xmlns:p14="http://schemas.microsoft.com/office/powerpoint/2010/main" val="2878110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12E7-887A-73EF-B004-18484328D9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B198DA-48A0-267C-83CA-EF35966B8F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416E2-3267-C57A-B50D-E4A26D089F06}"/>
              </a:ext>
            </a:extLst>
          </p:cNvPr>
          <p:cNvSpPr>
            <a:spLocks noGrp="1"/>
          </p:cNvSpPr>
          <p:nvPr>
            <p:ph type="dt" sz="half" idx="10"/>
          </p:nvPr>
        </p:nvSpPr>
        <p:spPr/>
        <p:txBody>
          <a:bodyPr/>
          <a:lstStyle/>
          <a:p>
            <a:fld id="{F7FDE913-DF9A-DE4C-AED1-781808A6EAF1}" type="datetimeFigureOut">
              <a:rPr lang="en-US" smtClean="0"/>
              <a:t>11/11/24</a:t>
            </a:fld>
            <a:endParaRPr lang="en-US"/>
          </a:p>
        </p:txBody>
      </p:sp>
      <p:sp>
        <p:nvSpPr>
          <p:cNvPr id="5" name="Footer Placeholder 4">
            <a:extLst>
              <a:ext uri="{FF2B5EF4-FFF2-40B4-BE49-F238E27FC236}">
                <a16:creationId xmlns:a16="http://schemas.microsoft.com/office/drawing/2014/main" id="{38B2B040-E67B-E4F7-BA47-9CB3DAA5C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C85B5-2D18-4AB7-F53D-62B6441E365F}"/>
              </a:ext>
            </a:extLst>
          </p:cNvPr>
          <p:cNvSpPr>
            <a:spLocks noGrp="1"/>
          </p:cNvSpPr>
          <p:nvPr>
            <p:ph type="sldNum" sz="quarter" idx="12"/>
          </p:nvPr>
        </p:nvSpPr>
        <p:spPr/>
        <p:txBody>
          <a:bodyPr/>
          <a:lstStyle/>
          <a:p>
            <a:fld id="{3739F17D-7DEA-1146-B660-869936DCA1D6}" type="slidenum">
              <a:rPr lang="en-US" smtClean="0"/>
              <a:t>‹#›</a:t>
            </a:fld>
            <a:endParaRPr lang="en-US"/>
          </a:p>
        </p:txBody>
      </p:sp>
    </p:spTree>
    <p:extLst>
      <p:ext uri="{BB962C8B-B14F-4D97-AF65-F5344CB8AC3E}">
        <p14:creationId xmlns:p14="http://schemas.microsoft.com/office/powerpoint/2010/main" val="66427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255D21-67DC-DEEC-D794-F02EF2E14B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B3E859-EB02-B6D1-26BA-32EDA8D3D4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9FBF7-E66A-537F-D3CC-F808F87448B8}"/>
              </a:ext>
            </a:extLst>
          </p:cNvPr>
          <p:cNvSpPr>
            <a:spLocks noGrp="1"/>
          </p:cNvSpPr>
          <p:nvPr>
            <p:ph type="dt" sz="half" idx="10"/>
          </p:nvPr>
        </p:nvSpPr>
        <p:spPr/>
        <p:txBody>
          <a:bodyPr/>
          <a:lstStyle/>
          <a:p>
            <a:fld id="{F7FDE913-DF9A-DE4C-AED1-781808A6EAF1}" type="datetimeFigureOut">
              <a:rPr lang="en-US" smtClean="0"/>
              <a:t>11/11/24</a:t>
            </a:fld>
            <a:endParaRPr lang="en-US"/>
          </a:p>
        </p:txBody>
      </p:sp>
      <p:sp>
        <p:nvSpPr>
          <p:cNvPr id="5" name="Footer Placeholder 4">
            <a:extLst>
              <a:ext uri="{FF2B5EF4-FFF2-40B4-BE49-F238E27FC236}">
                <a16:creationId xmlns:a16="http://schemas.microsoft.com/office/drawing/2014/main" id="{96F8BE47-1521-9CA3-ED05-DE9D69DE0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03E4E-764E-33EA-A918-D1F5570A9834}"/>
              </a:ext>
            </a:extLst>
          </p:cNvPr>
          <p:cNvSpPr>
            <a:spLocks noGrp="1"/>
          </p:cNvSpPr>
          <p:nvPr>
            <p:ph type="sldNum" sz="quarter" idx="12"/>
          </p:nvPr>
        </p:nvSpPr>
        <p:spPr/>
        <p:txBody>
          <a:bodyPr/>
          <a:lstStyle/>
          <a:p>
            <a:fld id="{3739F17D-7DEA-1146-B660-869936DCA1D6}" type="slidenum">
              <a:rPr lang="en-US" smtClean="0"/>
              <a:t>‹#›</a:t>
            </a:fld>
            <a:endParaRPr lang="en-US"/>
          </a:p>
        </p:txBody>
      </p:sp>
    </p:spTree>
    <p:extLst>
      <p:ext uri="{BB962C8B-B14F-4D97-AF65-F5344CB8AC3E}">
        <p14:creationId xmlns:p14="http://schemas.microsoft.com/office/powerpoint/2010/main" val="86510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7DED5-7B74-6DE6-1122-0416AFB8A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861D2-8063-5AF1-178D-A08B79502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C268E-0BF6-838B-B1B7-2A0626C83D8C}"/>
              </a:ext>
            </a:extLst>
          </p:cNvPr>
          <p:cNvSpPr>
            <a:spLocks noGrp="1"/>
          </p:cNvSpPr>
          <p:nvPr>
            <p:ph type="dt" sz="half" idx="10"/>
          </p:nvPr>
        </p:nvSpPr>
        <p:spPr/>
        <p:txBody>
          <a:bodyPr/>
          <a:lstStyle/>
          <a:p>
            <a:fld id="{F7FDE913-DF9A-DE4C-AED1-781808A6EAF1}" type="datetimeFigureOut">
              <a:rPr lang="en-US" smtClean="0"/>
              <a:t>11/11/24</a:t>
            </a:fld>
            <a:endParaRPr lang="en-US"/>
          </a:p>
        </p:txBody>
      </p:sp>
      <p:sp>
        <p:nvSpPr>
          <p:cNvPr id="5" name="Footer Placeholder 4">
            <a:extLst>
              <a:ext uri="{FF2B5EF4-FFF2-40B4-BE49-F238E27FC236}">
                <a16:creationId xmlns:a16="http://schemas.microsoft.com/office/drawing/2014/main" id="{01F42ABF-D363-2BE7-28D7-98FB0A1B2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0C1BA-668A-826C-11A2-8E940EC3719C}"/>
              </a:ext>
            </a:extLst>
          </p:cNvPr>
          <p:cNvSpPr>
            <a:spLocks noGrp="1"/>
          </p:cNvSpPr>
          <p:nvPr>
            <p:ph type="sldNum" sz="quarter" idx="12"/>
          </p:nvPr>
        </p:nvSpPr>
        <p:spPr/>
        <p:txBody>
          <a:bodyPr/>
          <a:lstStyle/>
          <a:p>
            <a:fld id="{3739F17D-7DEA-1146-B660-869936DCA1D6}" type="slidenum">
              <a:rPr lang="en-US" smtClean="0"/>
              <a:t>‹#›</a:t>
            </a:fld>
            <a:endParaRPr lang="en-US"/>
          </a:p>
        </p:txBody>
      </p:sp>
    </p:spTree>
    <p:extLst>
      <p:ext uri="{BB962C8B-B14F-4D97-AF65-F5344CB8AC3E}">
        <p14:creationId xmlns:p14="http://schemas.microsoft.com/office/powerpoint/2010/main" val="211735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3503-18DC-981C-27D5-A4028E8691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7DCF8C-FAA6-2F4F-DCF3-85CFD6391B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27ACC-9EEB-327D-E66F-5E28DE9B1A6A}"/>
              </a:ext>
            </a:extLst>
          </p:cNvPr>
          <p:cNvSpPr>
            <a:spLocks noGrp="1"/>
          </p:cNvSpPr>
          <p:nvPr>
            <p:ph type="dt" sz="half" idx="10"/>
          </p:nvPr>
        </p:nvSpPr>
        <p:spPr/>
        <p:txBody>
          <a:bodyPr/>
          <a:lstStyle/>
          <a:p>
            <a:fld id="{F7FDE913-DF9A-DE4C-AED1-781808A6EAF1}" type="datetimeFigureOut">
              <a:rPr lang="en-US" smtClean="0"/>
              <a:t>11/11/24</a:t>
            </a:fld>
            <a:endParaRPr lang="en-US"/>
          </a:p>
        </p:txBody>
      </p:sp>
      <p:sp>
        <p:nvSpPr>
          <p:cNvPr id="5" name="Footer Placeholder 4">
            <a:extLst>
              <a:ext uri="{FF2B5EF4-FFF2-40B4-BE49-F238E27FC236}">
                <a16:creationId xmlns:a16="http://schemas.microsoft.com/office/drawing/2014/main" id="{D24BCCF0-6CB2-BF4A-64CF-0D8D50932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77249-A1A1-DEA5-9712-9E7DCA1D5D3E}"/>
              </a:ext>
            </a:extLst>
          </p:cNvPr>
          <p:cNvSpPr>
            <a:spLocks noGrp="1"/>
          </p:cNvSpPr>
          <p:nvPr>
            <p:ph type="sldNum" sz="quarter" idx="12"/>
          </p:nvPr>
        </p:nvSpPr>
        <p:spPr/>
        <p:txBody>
          <a:bodyPr/>
          <a:lstStyle/>
          <a:p>
            <a:fld id="{3739F17D-7DEA-1146-B660-869936DCA1D6}" type="slidenum">
              <a:rPr lang="en-US" smtClean="0"/>
              <a:t>‹#›</a:t>
            </a:fld>
            <a:endParaRPr lang="en-US"/>
          </a:p>
        </p:txBody>
      </p:sp>
    </p:spTree>
    <p:extLst>
      <p:ext uri="{BB962C8B-B14F-4D97-AF65-F5344CB8AC3E}">
        <p14:creationId xmlns:p14="http://schemas.microsoft.com/office/powerpoint/2010/main" val="283458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E9E7-B83D-B339-44AE-FBE9436EB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E9FF65-B4DE-D0CE-E82F-75521FF2E5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A24EB-EC8A-26B8-E4AE-2523C05D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90DE97-4574-3A96-5FE6-A928E376B92D}"/>
              </a:ext>
            </a:extLst>
          </p:cNvPr>
          <p:cNvSpPr>
            <a:spLocks noGrp="1"/>
          </p:cNvSpPr>
          <p:nvPr>
            <p:ph type="dt" sz="half" idx="10"/>
          </p:nvPr>
        </p:nvSpPr>
        <p:spPr/>
        <p:txBody>
          <a:bodyPr/>
          <a:lstStyle/>
          <a:p>
            <a:fld id="{F7FDE913-DF9A-DE4C-AED1-781808A6EAF1}" type="datetimeFigureOut">
              <a:rPr lang="en-US" smtClean="0"/>
              <a:t>11/11/24</a:t>
            </a:fld>
            <a:endParaRPr lang="en-US"/>
          </a:p>
        </p:txBody>
      </p:sp>
      <p:sp>
        <p:nvSpPr>
          <p:cNvPr id="6" name="Footer Placeholder 5">
            <a:extLst>
              <a:ext uri="{FF2B5EF4-FFF2-40B4-BE49-F238E27FC236}">
                <a16:creationId xmlns:a16="http://schemas.microsoft.com/office/drawing/2014/main" id="{E1D35C64-1704-BD8F-4478-9987663EE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CAE6-DF7D-A889-90D2-5E35FB7B89FB}"/>
              </a:ext>
            </a:extLst>
          </p:cNvPr>
          <p:cNvSpPr>
            <a:spLocks noGrp="1"/>
          </p:cNvSpPr>
          <p:nvPr>
            <p:ph type="sldNum" sz="quarter" idx="12"/>
          </p:nvPr>
        </p:nvSpPr>
        <p:spPr/>
        <p:txBody>
          <a:bodyPr/>
          <a:lstStyle/>
          <a:p>
            <a:fld id="{3739F17D-7DEA-1146-B660-869936DCA1D6}" type="slidenum">
              <a:rPr lang="en-US" smtClean="0"/>
              <a:t>‹#›</a:t>
            </a:fld>
            <a:endParaRPr lang="en-US"/>
          </a:p>
        </p:txBody>
      </p:sp>
    </p:spTree>
    <p:extLst>
      <p:ext uri="{BB962C8B-B14F-4D97-AF65-F5344CB8AC3E}">
        <p14:creationId xmlns:p14="http://schemas.microsoft.com/office/powerpoint/2010/main" val="212587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B9F7-4375-E0A1-EA62-6B61D91761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E51D18-43B8-358F-2244-9192BD864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490AA-9CD1-EB42-143B-50E7426BB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C24B7B-D143-76E2-AD63-BC766D620D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646FFC-BA6C-FE58-DB33-D04223F96F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15678C-A2D3-3326-0B28-B94C8CE5390D}"/>
              </a:ext>
            </a:extLst>
          </p:cNvPr>
          <p:cNvSpPr>
            <a:spLocks noGrp="1"/>
          </p:cNvSpPr>
          <p:nvPr>
            <p:ph type="dt" sz="half" idx="10"/>
          </p:nvPr>
        </p:nvSpPr>
        <p:spPr/>
        <p:txBody>
          <a:bodyPr/>
          <a:lstStyle/>
          <a:p>
            <a:fld id="{F7FDE913-DF9A-DE4C-AED1-781808A6EAF1}" type="datetimeFigureOut">
              <a:rPr lang="en-US" smtClean="0"/>
              <a:t>11/11/24</a:t>
            </a:fld>
            <a:endParaRPr lang="en-US"/>
          </a:p>
        </p:txBody>
      </p:sp>
      <p:sp>
        <p:nvSpPr>
          <p:cNvPr id="8" name="Footer Placeholder 7">
            <a:extLst>
              <a:ext uri="{FF2B5EF4-FFF2-40B4-BE49-F238E27FC236}">
                <a16:creationId xmlns:a16="http://schemas.microsoft.com/office/drawing/2014/main" id="{D2257139-D64F-9412-F737-9386846725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C495FE-97D3-199D-42AE-3713FBD03988}"/>
              </a:ext>
            </a:extLst>
          </p:cNvPr>
          <p:cNvSpPr>
            <a:spLocks noGrp="1"/>
          </p:cNvSpPr>
          <p:nvPr>
            <p:ph type="sldNum" sz="quarter" idx="12"/>
          </p:nvPr>
        </p:nvSpPr>
        <p:spPr/>
        <p:txBody>
          <a:bodyPr/>
          <a:lstStyle/>
          <a:p>
            <a:fld id="{3739F17D-7DEA-1146-B660-869936DCA1D6}" type="slidenum">
              <a:rPr lang="en-US" smtClean="0"/>
              <a:t>‹#›</a:t>
            </a:fld>
            <a:endParaRPr lang="en-US"/>
          </a:p>
        </p:txBody>
      </p:sp>
    </p:spTree>
    <p:extLst>
      <p:ext uri="{BB962C8B-B14F-4D97-AF65-F5344CB8AC3E}">
        <p14:creationId xmlns:p14="http://schemas.microsoft.com/office/powerpoint/2010/main" val="3743047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A3B8-CAB9-775A-5DE5-8E92261EBA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3C352F-4420-667F-A399-FEDB4ED9D3C3}"/>
              </a:ext>
            </a:extLst>
          </p:cNvPr>
          <p:cNvSpPr>
            <a:spLocks noGrp="1"/>
          </p:cNvSpPr>
          <p:nvPr>
            <p:ph type="dt" sz="half" idx="10"/>
          </p:nvPr>
        </p:nvSpPr>
        <p:spPr/>
        <p:txBody>
          <a:bodyPr/>
          <a:lstStyle/>
          <a:p>
            <a:fld id="{F7FDE913-DF9A-DE4C-AED1-781808A6EAF1}" type="datetimeFigureOut">
              <a:rPr lang="en-US" smtClean="0"/>
              <a:t>11/11/24</a:t>
            </a:fld>
            <a:endParaRPr lang="en-US"/>
          </a:p>
        </p:txBody>
      </p:sp>
      <p:sp>
        <p:nvSpPr>
          <p:cNvPr id="4" name="Footer Placeholder 3">
            <a:extLst>
              <a:ext uri="{FF2B5EF4-FFF2-40B4-BE49-F238E27FC236}">
                <a16:creationId xmlns:a16="http://schemas.microsoft.com/office/drawing/2014/main" id="{FD8B8555-DB15-B09B-ECFB-9F4D43DC0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DCB1AF-90ED-666E-8002-2B70B67258AD}"/>
              </a:ext>
            </a:extLst>
          </p:cNvPr>
          <p:cNvSpPr>
            <a:spLocks noGrp="1"/>
          </p:cNvSpPr>
          <p:nvPr>
            <p:ph type="sldNum" sz="quarter" idx="12"/>
          </p:nvPr>
        </p:nvSpPr>
        <p:spPr/>
        <p:txBody>
          <a:bodyPr/>
          <a:lstStyle/>
          <a:p>
            <a:fld id="{3739F17D-7DEA-1146-B660-869936DCA1D6}" type="slidenum">
              <a:rPr lang="en-US" smtClean="0"/>
              <a:t>‹#›</a:t>
            </a:fld>
            <a:endParaRPr lang="en-US"/>
          </a:p>
        </p:txBody>
      </p:sp>
    </p:spTree>
    <p:extLst>
      <p:ext uri="{BB962C8B-B14F-4D97-AF65-F5344CB8AC3E}">
        <p14:creationId xmlns:p14="http://schemas.microsoft.com/office/powerpoint/2010/main" val="419570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29EB31-1C5B-4FF5-CBBB-8E7E1752F82E}"/>
              </a:ext>
            </a:extLst>
          </p:cNvPr>
          <p:cNvSpPr>
            <a:spLocks noGrp="1"/>
          </p:cNvSpPr>
          <p:nvPr>
            <p:ph type="dt" sz="half" idx="10"/>
          </p:nvPr>
        </p:nvSpPr>
        <p:spPr/>
        <p:txBody>
          <a:bodyPr/>
          <a:lstStyle/>
          <a:p>
            <a:fld id="{F7FDE913-DF9A-DE4C-AED1-781808A6EAF1}" type="datetimeFigureOut">
              <a:rPr lang="en-US" smtClean="0"/>
              <a:t>11/11/24</a:t>
            </a:fld>
            <a:endParaRPr lang="en-US"/>
          </a:p>
        </p:txBody>
      </p:sp>
      <p:sp>
        <p:nvSpPr>
          <p:cNvPr id="3" name="Footer Placeholder 2">
            <a:extLst>
              <a:ext uri="{FF2B5EF4-FFF2-40B4-BE49-F238E27FC236}">
                <a16:creationId xmlns:a16="http://schemas.microsoft.com/office/drawing/2014/main" id="{966A2CE8-DA5C-8639-658F-4B61FEB65B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5F2EBD-CAD1-5469-D483-0A9358E6C37F}"/>
              </a:ext>
            </a:extLst>
          </p:cNvPr>
          <p:cNvSpPr>
            <a:spLocks noGrp="1"/>
          </p:cNvSpPr>
          <p:nvPr>
            <p:ph type="sldNum" sz="quarter" idx="12"/>
          </p:nvPr>
        </p:nvSpPr>
        <p:spPr/>
        <p:txBody>
          <a:bodyPr/>
          <a:lstStyle/>
          <a:p>
            <a:fld id="{3739F17D-7DEA-1146-B660-869936DCA1D6}" type="slidenum">
              <a:rPr lang="en-US" smtClean="0"/>
              <a:t>‹#›</a:t>
            </a:fld>
            <a:endParaRPr lang="en-US"/>
          </a:p>
        </p:txBody>
      </p:sp>
    </p:spTree>
    <p:extLst>
      <p:ext uri="{BB962C8B-B14F-4D97-AF65-F5344CB8AC3E}">
        <p14:creationId xmlns:p14="http://schemas.microsoft.com/office/powerpoint/2010/main" val="1417010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9569-A4B7-87B2-6E21-D4D7F0283E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0D76D-74AA-D3F9-B758-30ABCEAA9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545798-F658-2BC0-09F6-8BE98915F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B529B-0A66-33BC-D732-8207C72D68B8}"/>
              </a:ext>
            </a:extLst>
          </p:cNvPr>
          <p:cNvSpPr>
            <a:spLocks noGrp="1"/>
          </p:cNvSpPr>
          <p:nvPr>
            <p:ph type="dt" sz="half" idx="10"/>
          </p:nvPr>
        </p:nvSpPr>
        <p:spPr/>
        <p:txBody>
          <a:bodyPr/>
          <a:lstStyle/>
          <a:p>
            <a:fld id="{F7FDE913-DF9A-DE4C-AED1-781808A6EAF1}" type="datetimeFigureOut">
              <a:rPr lang="en-US" smtClean="0"/>
              <a:t>11/11/24</a:t>
            </a:fld>
            <a:endParaRPr lang="en-US"/>
          </a:p>
        </p:txBody>
      </p:sp>
      <p:sp>
        <p:nvSpPr>
          <p:cNvPr id="6" name="Footer Placeholder 5">
            <a:extLst>
              <a:ext uri="{FF2B5EF4-FFF2-40B4-BE49-F238E27FC236}">
                <a16:creationId xmlns:a16="http://schemas.microsoft.com/office/drawing/2014/main" id="{14BC970D-4E90-CC50-69CC-B5167F411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49812-C25A-6416-0564-BD52B8F52687}"/>
              </a:ext>
            </a:extLst>
          </p:cNvPr>
          <p:cNvSpPr>
            <a:spLocks noGrp="1"/>
          </p:cNvSpPr>
          <p:nvPr>
            <p:ph type="sldNum" sz="quarter" idx="12"/>
          </p:nvPr>
        </p:nvSpPr>
        <p:spPr/>
        <p:txBody>
          <a:bodyPr/>
          <a:lstStyle/>
          <a:p>
            <a:fld id="{3739F17D-7DEA-1146-B660-869936DCA1D6}" type="slidenum">
              <a:rPr lang="en-US" smtClean="0"/>
              <a:t>‹#›</a:t>
            </a:fld>
            <a:endParaRPr lang="en-US"/>
          </a:p>
        </p:txBody>
      </p:sp>
    </p:spTree>
    <p:extLst>
      <p:ext uri="{BB962C8B-B14F-4D97-AF65-F5344CB8AC3E}">
        <p14:creationId xmlns:p14="http://schemas.microsoft.com/office/powerpoint/2010/main" val="223031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DDB5-170F-54A2-009D-F331CEFACC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A85D73-3C49-771C-E25B-E136E42FA6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E56AC6-25CF-1939-623E-1B66CCE11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B81E3D-5881-32C3-CA45-5D1DCA16F109}"/>
              </a:ext>
            </a:extLst>
          </p:cNvPr>
          <p:cNvSpPr>
            <a:spLocks noGrp="1"/>
          </p:cNvSpPr>
          <p:nvPr>
            <p:ph type="dt" sz="half" idx="10"/>
          </p:nvPr>
        </p:nvSpPr>
        <p:spPr/>
        <p:txBody>
          <a:bodyPr/>
          <a:lstStyle/>
          <a:p>
            <a:fld id="{F7FDE913-DF9A-DE4C-AED1-781808A6EAF1}" type="datetimeFigureOut">
              <a:rPr lang="en-US" smtClean="0"/>
              <a:t>11/11/24</a:t>
            </a:fld>
            <a:endParaRPr lang="en-US"/>
          </a:p>
        </p:txBody>
      </p:sp>
      <p:sp>
        <p:nvSpPr>
          <p:cNvPr id="6" name="Footer Placeholder 5">
            <a:extLst>
              <a:ext uri="{FF2B5EF4-FFF2-40B4-BE49-F238E27FC236}">
                <a16:creationId xmlns:a16="http://schemas.microsoft.com/office/drawing/2014/main" id="{E45199EB-5053-A03B-611D-9D095D3C3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B3D87-025D-9885-D9D2-DA901A437333}"/>
              </a:ext>
            </a:extLst>
          </p:cNvPr>
          <p:cNvSpPr>
            <a:spLocks noGrp="1"/>
          </p:cNvSpPr>
          <p:nvPr>
            <p:ph type="sldNum" sz="quarter" idx="12"/>
          </p:nvPr>
        </p:nvSpPr>
        <p:spPr/>
        <p:txBody>
          <a:bodyPr/>
          <a:lstStyle/>
          <a:p>
            <a:fld id="{3739F17D-7DEA-1146-B660-869936DCA1D6}" type="slidenum">
              <a:rPr lang="en-US" smtClean="0"/>
              <a:t>‹#›</a:t>
            </a:fld>
            <a:endParaRPr lang="en-US"/>
          </a:p>
        </p:txBody>
      </p:sp>
    </p:spTree>
    <p:extLst>
      <p:ext uri="{BB962C8B-B14F-4D97-AF65-F5344CB8AC3E}">
        <p14:creationId xmlns:p14="http://schemas.microsoft.com/office/powerpoint/2010/main" val="1530870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9BCFDE-5AF3-5C17-0B4A-624F397A2C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FD70C9-5130-E91A-3E17-17BABB2BD4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671B4-FEF5-3C25-F2AE-78CA969E9C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FDE913-DF9A-DE4C-AED1-781808A6EAF1}" type="datetimeFigureOut">
              <a:rPr lang="en-US" smtClean="0"/>
              <a:t>11/11/24</a:t>
            </a:fld>
            <a:endParaRPr lang="en-US"/>
          </a:p>
        </p:txBody>
      </p:sp>
      <p:sp>
        <p:nvSpPr>
          <p:cNvPr id="5" name="Footer Placeholder 4">
            <a:extLst>
              <a:ext uri="{FF2B5EF4-FFF2-40B4-BE49-F238E27FC236}">
                <a16:creationId xmlns:a16="http://schemas.microsoft.com/office/drawing/2014/main" id="{CBDBE351-1950-0867-1346-733394E29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25076F-6706-32FA-594F-A0E404D2C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39F17D-7DEA-1146-B660-869936DCA1D6}" type="slidenum">
              <a:rPr lang="en-US" smtClean="0"/>
              <a:t>‹#›</a:t>
            </a:fld>
            <a:endParaRPr lang="en-US"/>
          </a:p>
        </p:txBody>
      </p:sp>
    </p:spTree>
    <p:extLst>
      <p:ext uri="{BB962C8B-B14F-4D97-AF65-F5344CB8AC3E}">
        <p14:creationId xmlns:p14="http://schemas.microsoft.com/office/powerpoint/2010/main" val="1931832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A08606-B9BF-AE4F-8791-B9793A2BA36F}"/>
              </a:ext>
            </a:extLst>
          </p:cNvPr>
          <p:cNvPicPr>
            <a:picLocks noChangeAspect="1"/>
          </p:cNvPicPr>
          <p:nvPr/>
        </p:nvPicPr>
        <p:blipFill>
          <a:blip r:embed="rId2"/>
          <a:stretch>
            <a:fillRect/>
          </a:stretch>
        </p:blipFill>
        <p:spPr>
          <a:xfrm>
            <a:off x="-1" y="0"/>
            <a:ext cx="2527069" cy="6949440"/>
          </a:xfrm>
          <a:prstGeom prst="rect">
            <a:avLst/>
          </a:prstGeom>
        </p:spPr>
      </p:pic>
      <p:sp>
        <p:nvSpPr>
          <p:cNvPr id="5" name="TextBox 4">
            <a:extLst>
              <a:ext uri="{FF2B5EF4-FFF2-40B4-BE49-F238E27FC236}">
                <a16:creationId xmlns:a16="http://schemas.microsoft.com/office/drawing/2014/main" id="{B1926C6E-80E4-354E-8F3B-2B069F97E83C}"/>
              </a:ext>
            </a:extLst>
          </p:cNvPr>
          <p:cNvSpPr txBox="1"/>
          <p:nvPr/>
        </p:nvSpPr>
        <p:spPr>
          <a:xfrm>
            <a:off x="2527066" y="2803119"/>
            <a:ext cx="9664933" cy="4031873"/>
          </a:xfrm>
          <a:prstGeom prst="rect">
            <a:avLst/>
          </a:prstGeom>
          <a:noFill/>
        </p:spPr>
        <p:txBody>
          <a:bodyPr wrap="square" rtlCol="0">
            <a:spAutoFit/>
          </a:bodyPr>
          <a:lstStyle/>
          <a:p>
            <a:r>
              <a:rPr lang="en-CA" sz="2000" b="1" i="1" dirty="0"/>
              <a:t>Citation:</a:t>
            </a:r>
          </a:p>
          <a:p>
            <a:r>
              <a:rPr lang="en-CA" sz="2000" b="1" dirty="0"/>
              <a:t>Politics :</a:t>
            </a:r>
            <a:br>
              <a:rPr lang="en-CA" sz="2000" dirty="0"/>
            </a:br>
            <a:r>
              <a:rPr lang="en-CA" sz="2000" i="1" dirty="0"/>
              <a:t>"For Leadership in developing new advanced public policy frameworks related to the efficiency of mineral and metal resources for a global sustainable development"</a:t>
            </a:r>
            <a:endParaRPr lang="en-CA" sz="2000" dirty="0"/>
          </a:p>
          <a:p>
            <a:r>
              <a:rPr lang="en-CA" sz="2000" b="1" dirty="0"/>
              <a:t>Corporations:</a:t>
            </a:r>
            <a:br>
              <a:rPr lang="en-CA" sz="2000" dirty="0"/>
            </a:br>
            <a:r>
              <a:rPr lang="en-CA" sz="2000" i="1" dirty="0"/>
              <a:t>"For Leadership in developing and applying new innovative business plans and operation technologies for a sustainable development of the company in the environment, economy and social points of view"</a:t>
            </a:r>
            <a:endParaRPr lang="en-CA" sz="2000" dirty="0"/>
          </a:p>
          <a:p>
            <a:r>
              <a:rPr lang="en-CA" sz="2000" b="1" dirty="0"/>
              <a:t>Academia:</a:t>
            </a:r>
            <a:br>
              <a:rPr lang="en-CA" sz="2000" dirty="0"/>
            </a:br>
            <a:r>
              <a:rPr lang="en-CA" sz="2000" i="1" dirty="0"/>
              <a:t>" For Leadership in developing new technologies that contribute to a global sustainable development as per FLOGEN Sustainability Framework in the environment, economy and social points of view "</a:t>
            </a:r>
            <a:endParaRPr lang="en-CA" sz="2000" dirty="0"/>
          </a:p>
          <a:p>
            <a:endParaRPr lang="en-US" sz="1600" dirty="0"/>
          </a:p>
        </p:txBody>
      </p:sp>
      <p:pic>
        <p:nvPicPr>
          <p:cNvPr id="7" name="Picture 6">
            <a:extLst>
              <a:ext uri="{FF2B5EF4-FFF2-40B4-BE49-F238E27FC236}">
                <a16:creationId xmlns:a16="http://schemas.microsoft.com/office/drawing/2014/main" id="{A0459E65-BA72-A848-AF56-8C5149B606C1}"/>
              </a:ext>
            </a:extLst>
          </p:cNvPr>
          <p:cNvPicPr>
            <a:picLocks noChangeAspect="1"/>
          </p:cNvPicPr>
          <p:nvPr/>
        </p:nvPicPr>
        <p:blipFill>
          <a:blip r:embed="rId3"/>
          <a:stretch>
            <a:fillRect/>
          </a:stretch>
        </p:blipFill>
        <p:spPr>
          <a:xfrm>
            <a:off x="2527066" y="-1"/>
            <a:ext cx="2313674" cy="2768145"/>
          </a:xfrm>
          <a:prstGeom prst="rect">
            <a:avLst/>
          </a:prstGeom>
        </p:spPr>
      </p:pic>
      <p:sp>
        <p:nvSpPr>
          <p:cNvPr id="8" name="TextBox 7">
            <a:extLst>
              <a:ext uri="{FF2B5EF4-FFF2-40B4-BE49-F238E27FC236}">
                <a16:creationId xmlns:a16="http://schemas.microsoft.com/office/drawing/2014/main" id="{56C74D84-7282-1F4A-B0E5-0806E4D8EC4A}"/>
              </a:ext>
            </a:extLst>
          </p:cNvPr>
          <p:cNvSpPr txBox="1"/>
          <p:nvPr/>
        </p:nvSpPr>
        <p:spPr>
          <a:xfrm>
            <a:off x="4840740" y="7620"/>
            <a:ext cx="7059168" cy="2708434"/>
          </a:xfrm>
          <a:prstGeom prst="rect">
            <a:avLst/>
          </a:prstGeom>
          <a:noFill/>
        </p:spPr>
        <p:txBody>
          <a:bodyPr wrap="square" rtlCol="0">
            <a:spAutoFit/>
          </a:bodyPr>
          <a:lstStyle/>
          <a:p>
            <a:r>
              <a:rPr lang="en-CA" sz="3200" b="1" dirty="0">
                <a:solidFill>
                  <a:srgbClr val="0000FF"/>
                </a:solidFill>
                <a:effectLst>
                  <a:outerShdw blurRad="38100" dist="38100" dir="2700000" algn="tl">
                    <a:srgbClr val="000000">
                      <a:alpha val="43137"/>
                    </a:srgbClr>
                  </a:outerShdw>
                </a:effectLst>
              </a:rPr>
              <a:t>Fray International Sustainability Award </a:t>
            </a:r>
          </a:p>
          <a:p>
            <a:r>
              <a:rPr lang="en-CA" sz="2000" dirty="0"/>
              <a:t>In honor of the distinguished work and lifetime achievements of Dr. Derek J. Fray, Emeritus Professor, University of Cambridge, UK whose illustrious biography includes among others almost 400 scientific papers, approximately 179 patents arising from 62 families of patents and several Fellowships of some of the most prestigious professional societies around the world.</a:t>
            </a:r>
          </a:p>
          <a:p>
            <a:endParaRPr lang="en-US" dirty="0"/>
          </a:p>
        </p:txBody>
      </p:sp>
    </p:spTree>
    <p:extLst>
      <p:ext uri="{BB962C8B-B14F-4D97-AF65-F5344CB8AC3E}">
        <p14:creationId xmlns:p14="http://schemas.microsoft.com/office/powerpoint/2010/main" val="389185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stretch>
            <a:fillRect/>
          </a:stretch>
        </p:blipFill>
        <p:spPr>
          <a:xfrm>
            <a:off x="6988888" y="1431800"/>
            <a:ext cx="2119217" cy="2129867"/>
          </a:xfrm>
          <a:prstGeom prst="rect">
            <a:avLst/>
          </a:prstGeom>
        </p:spPr>
      </p:pic>
      <p:sp>
        <p:nvSpPr>
          <p:cNvPr id="6" name="Metin kutusu 5"/>
          <p:cNvSpPr txBox="1"/>
          <p:nvPr/>
        </p:nvSpPr>
        <p:spPr>
          <a:xfrm>
            <a:off x="840314" y="660400"/>
            <a:ext cx="9395886" cy="369332"/>
          </a:xfrm>
          <a:prstGeom prst="rect">
            <a:avLst/>
          </a:prstGeom>
          <a:noFill/>
        </p:spPr>
        <p:txBody>
          <a:bodyPr wrap="square" rtlCol="0">
            <a:spAutoFit/>
          </a:bodyPr>
          <a:lstStyle/>
          <a:p>
            <a:r>
              <a:rPr lang="tr-TR" dirty="0" err="1"/>
              <a:t>The</a:t>
            </a:r>
            <a:r>
              <a:rPr lang="tr-TR" dirty="0"/>
              <a:t> </a:t>
            </a:r>
            <a:r>
              <a:rPr lang="tr-TR" dirty="0" err="1"/>
              <a:t>biggest</a:t>
            </a:r>
            <a:r>
              <a:rPr lang="tr-TR" dirty="0"/>
              <a:t> </a:t>
            </a:r>
            <a:r>
              <a:rPr lang="tr-TR" dirty="0" err="1"/>
              <a:t>steps</a:t>
            </a:r>
            <a:r>
              <a:rPr lang="tr-TR" dirty="0"/>
              <a:t>  in life: a </a:t>
            </a:r>
            <a:r>
              <a:rPr lang="tr-TR" dirty="0" err="1"/>
              <a:t>girl</a:t>
            </a:r>
            <a:r>
              <a:rPr lang="tr-TR" dirty="0"/>
              <a:t> </a:t>
            </a:r>
            <a:r>
              <a:rPr lang="tr-TR" dirty="0" err="1"/>
              <a:t>friend</a:t>
            </a:r>
            <a:r>
              <a:rPr lang="tr-TR" dirty="0"/>
              <a:t> + an </a:t>
            </a:r>
            <a:r>
              <a:rPr lang="tr-TR" dirty="0" err="1"/>
              <a:t>angament</a:t>
            </a:r>
            <a:r>
              <a:rPr lang="tr-TR" dirty="0"/>
              <a:t>+ a </a:t>
            </a:r>
            <a:r>
              <a:rPr lang="tr-TR" dirty="0" err="1"/>
              <a:t>marriage</a:t>
            </a:r>
            <a:r>
              <a:rPr lang="tr-TR" dirty="0"/>
              <a:t> 1980 + First Child 1982</a:t>
            </a:r>
          </a:p>
        </p:txBody>
      </p:sp>
      <p:pic>
        <p:nvPicPr>
          <p:cNvPr id="7"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3169" y="4232249"/>
            <a:ext cx="2992099" cy="2103237"/>
          </a:xfrm>
          <a:prstGeom prst="rect">
            <a:avLst/>
          </a:prstGeom>
        </p:spPr>
      </p:pic>
      <p:pic>
        <p:nvPicPr>
          <p:cNvPr id="9" name="Resim 8"/>
          <p:cNvPicPr>
            <a:picLocks noChangeAspect="1"/>
          </p:cNvPicPr>
          <p:nvPr/>
        </p:nvPicPr>
        <p:blipFill>
          <a:blip r:embed="rId4"/>
          <a:stretch>
            <a:fillRect/>
          </a:stretch>
        </p:blipFill>
        <p:spPr>
          <a:xfrm>
            <a:off x="1007691" y="1620878"/>
            <a:ext cx="2325007" cy="3061189"/>
          </a:xfrm>
          <a:prstGeom prst="rect">
            <a:avLst/>
          </a:prstGeom>
        </p:spPr>
      </p:pic>
      <p:sp>
        <p:nvSpPr>
          <p:cNvPr id="10" name="Çarpı 9"/>
          <p:cNvSpPr/>
          <p:nvPr/>
        </p:nvSpPr>
        <p:spPr>
          <a:xfrm>
            <a:off x="3492500" y="2565400"/>
            <a:ext cx="584200" cy="5842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Çarpı 10"/>
          <p:cNvSpPr/>
          <p:nvPr/>
        </p:nvSpPr>
        <p:spPr>
          <a:xfrm>
            <a:off x="9234908" y="3561667"/>
            <a:ext cx="584200" cy="5842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rotWithShape="1">
          <a:blip r:embed="rId5" cstate="print">
            <a:extLst>
              <a:ext uri="{28A0092B-C50C-407E-A947-70E740481C1C}">
                <a14:useLocalDpi xmlns:a14="http://schemas.microsoft.com/office/drawing/2010/main" val="0"/>
              </a:ext>
            </a:extLst>
          </a:blip>
          <a:srcRect l="15266" t="33848" r="28817" b="25214"/>
          <a:stretch/>
        </p:blipFill>
        <p:spPr>
          <a:xfrm rot="5400000">
            <a:off x="3602826" y="2361053"/>
            <a:ext cx="3548744" cy="1948543"/>
          </a:xfrm>
          <a:prstGeom prst="rect">
            <a:avLst/>
          </a:prstGeom>
        </p:spPr>
      </p:pic>
    </p:spTree>
    <p:extLst>
      <p:ext uri="{BB962C8B-B14F-4D97-AF65-F5344CB8AC3E}">
        <p14:creationId xmlns:p14="http://schemas.microsoft.com/office/powerpoint/2010/main" val="3328395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791" y="1781175"/>
            <a:ext cx="5752217" cy="3878573"/>
          </a:xfrm>
          <a:prstGeom prst="rect">
            <a:avLst/>
          </a:prstGeom>
        </p:spPr>
      </p:pic>
      <p:pic>
        <p:nvPicPr>
          <p:cNvPr id="5" name="Picture 5"/>
          <p:cNvPicPr>
            <a:picLocks noChangeAspect="1"/>
          </p:cNvPicPr>
          <p:nvPr/>
        </p:nvPicPr>
        <p:blipFill>
          <a:blip r:embed="rId3"/>
          <a:stretch>
            <a:fillRect/>
          </a:stretch>
        </p:blipFill>
        <p:spPr>
          <a:xfrm>
            <a:off x="6770687" y="1781175"/>
            <a:ext cx="5142436" cy="3878573"/>
          </a:xfrm>
          <a:prstGeom prst="rect">
            <a:avLst/>
          </a:prstGeom>
        </p:spPr>
      </p:pic>
      <p:sp>
        <p:nvSpPr>
          <p:cNvPr id="6" name="Metin kutusu 5"/>
          <p:cNvSpPr txBox="1"/>
          <p:nvPr/>
        </p:nvSpPr>
        <p:spPr>
          <a:xfrm>
            <a:off x="1109133" y="1058333"/>
            <a:ext cx="5858934" cy="369332"/>
          </a:xfrm>
          <a:prstGeom prst="rect">
            <a:avLst/>
          </a:prstGeom>
          <a:noFill/>
        </p:spPr>
        <p:txBody>
          <a:bodyPr wrap="square" rtlCol="0">
            <a:spAutoFit/>
          </a:bodyPr>
          <a:lstStyle/>
          <a:p>
            <a:r>
              <a:rPr lang="tr-TR" dirty="0" err="1"/>
              <a:t>Doctor</a:t>
            </a:r>
            <a:r>
              <a:rPr lang="tr-TR" dirty="0"/>
              <a:t> of </a:t>
            </a:r>
            <a:r>
              <a:rPr lang="tr-TR" dirty="0" err="1"/>
              <a:t>Philosophy</a:t>
            </a:r>
            <a:r>
              <a:rPr lang="tr-TR" dirty="0"/>
              <a:t>: </a:t>
            </a:r>
            <a:r>
              <a:rPr lang="tr-TR" dirty="0" err="1"/>
              <a:t>University</a:t>
            </a:r>
            <a:r>
              <a:rPr lang="tr-TR" dirty="0"/>
              <a:t> of </a:t>
            </a:r>
            <a:r>
              <a:rPr lang="tr-TR" dirty="0" err="1"/>
              <a:t>Durham</a:t>
            </a:r>
            <a:r>
              <a:rPr lang="tr-TR" dirty="0"/>
              <a:t> UK  1982</a:t>
            </a:r>
          </a:p>
        </p:txBody>
      </p:sp>
    </p:spTree>
    <p:extLst>
      <p:ext uri="{BB962C8B-B14F-4D97-AF65-F5344CB8AC3E}">
        <p14:creationId xmlns:p14="http://schemas.microsoft.com/office/powerpoint/2010/main" val="3211893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p:cNvPicPr>
          <p:nvPr/>
        </p:nvPicPr>
        <p:blipFill>
          <a:blip r:embed="rId2"/>
          <a:stretch>
            <a:fillRect/>
          </a:stretch>
        </p:blipFill>
        <p:spPr>
          <a:xfrm>
            <a:off x="4188124" y="1409405"/>
            <a:ext cx="2698903" cy="5021489"/>
          </a:xfrm>
          <a:prstGeom prst="rect">
            <a:avLst/>
          </a:prstGeom>
        </p:spPr>
      </p:pic>
      <p:pic>
        <p:nvPicPr>
          <p:cNvPr id="5" name="Picture 9"/>
          <p:cNvPicPr>
            <a:picLocks noChangeAspect="1"/>
          </p:cNvPicPr>
          <p:nvPr/>
        </p:nvPicPr>
        <p:blipFill>
          <a:blip r:embed="rId3"/>
          <a:stretch>
            <a:fillRect/>
          </a:stretch>
        </p:blipFill>
        <p:spPr>
          <a:xfrm>
            <a:off x="836873" y="1511726"/>
            <a:ext cx="2414327" cy="4816849"/>
          </a:xfrm>
          <a:prstGeom prst="rect">
            <a:avLst/>
          </a:prstGeom>
        </p:spPr>
      </p:pic>
      <p:sp>
        <p:nvSpPr>
          <p:cNvPr id="6" name="Metin kutusu 5"/>
          <p:cNvSpPr txBox="1"/>
          <p:nvPr/>
        </p:nvSpPr>
        <p:spPr>
          <a:xfrm>
            <a:off x="1202267" y="719667"/>
            <a:ext cx="5080000" cy="369332"/>
          </a:xfrm>
          <a:prstGeom prst="rect">
            <a:avLst/>
          </a:prstGeom>
          <a:noFill/>
        </p:spPr>
        <p:txBody>
          <a:bodyPr wrap="square" rtlCol="0">
            <a:spAutoFit/>
          </a:bodyPr>
          <a:lstStyle/>
          <a:p>
            <a:r>
              <a:rPr lang="tr-TR" dirty="0" err="1"/>
              <a:t>Compulsory</a:t>
            </a:r>
            <a:r>
              <a:rPr lang="tr-TR" dirty="0"/>
              <a:t> </a:t>
            </a:r>
            <a:r>
              <a:rPr lang="tr-TR" dirty="0" err="1"/>
              <a:t>army</a:t>
            </a:r>
            <a:r>
              <a:rPr lang="tr-TR" dirty="0"/>
              <a:t> service 1984</a:t>
            </a:r>
          </a:p>
        </p:txBody>
      </p:sp>
    </p:spTree>
    <p:extLst>
      <p:ext uri="{BB962C8B-B14F-4D97-AF65-F5344CB8AC3E}">
        <p14:creationId xmlns:p14="http://schemas.microsoft.com/office/powerpoint/2010/main" val="4200768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tretch>
            <a:fillRect/>
          </a:stretch>
        </p:blipFill>
        <p:spPr>
          <a:xfrm flipH="1">
            <a:off x="6592910" y="3231668"/>
            <a:ext cx="3500038" cy="3196347"/>
          </a:xfrm>
          <a:prstGeom prst="rect">
            <a:avLst/>
          </a:prstGeom>
        </p:spPr>
      </p:pic>
      <p:pic>
        <p:nvPicPr>
          <p:cNvPr id="6" name="Picture 6"/>
          <p:cNvPicPr>
            <a:picLocks noChangeAspect="1"/>
          </p:cNvPicPr>
          <p:nvPr/>
        </p:nvPicPr>
        <p:blipFill>
          <a:blip r:embed="rId3"/>
          <a:stretch>
            <a:fillRect/>
          </a:stretch>
        </p:blipFill>
        <p:spPr>
          <a:xfrm>
            <a:off x="710791" y="421893"/>
            <a:ext cx="5882119" cy="4927067"/>
          </a:xfrm>
          <a:prstGeom prst="rect">
            <a:avLst/>
          </a:prstGeom>
        </p:spPr>
      </p:pic>
      <p:sp>
        <p:nvSpPr>
          <p:cNvPr id="2" name="Metin kutusu 1"/>
          <p:cNvSpPr txBox="1"/>
          <p:nvPr/>
        </p:nvSpPr>
        <p:spPr>
          <a:xfrm>
            <a:off x="849086" y="5595257"/>
            <a:ext cx="5083628" cy="369332"/>
          </a:xfrm>
          <a:prstGeom prst="rect">
            <a:avLst/>
          </a:prstGeom>
          <a:noFill/>
        </p:spPr>
        <p:txBody>
          <a:bodyPr wrap="square" rtlCol="0">
            <a:spAutoFit/>
          </a:bodyPr>
          <a:lstStyle/>
          <a:p>
            <a:r>
              <a:rPr lang="tr-TR" dirty="0"/>
              <a:t>BP </a:t>
            </a:r>
            <a:r>
              <a:rPr lang="tr-TR" dirty="0" err="1"/>
              <a:t>Research</a:t>
            </a:r>
            <a:r>
              <a:rPr lang="tr-TR" dirty="0"/>
              <a:t> Center  1986-1995</a:t>
            </a:r>
          </a:p>
        </p:txBody>
      </p:sp>
      <p:pic>
        <p:nvPicPr>
          <p:cNvPr id="3" name="Picture 6">
            <a:extLst>
              <a:ext uri="{FF2B5EF4-FFF2-40B4-BE49-F238E27FC236}">
                <a16:creationId xmlns:a16="http://schemas.microsoft.com/office/drawing/2014/main" id="{BC688A57-CA52-E95E-9A05-0320B4DCB7A1}"/>
              </a:ext>
            </a:extLst>
          </p:cNvPr>
          <p:cNvPicPr>
            <a:picLocks noChangeAspect="1"/>
          </p:cNvPicPr>
          <p:nvPr/>
        </p:nvPicPr>
        <p:blipFill>
          <a:blip r:embed="rId4"/>
          <a:stretch>
            <a:fillRect/>
          </a:stretch>
        </p:blipFill>
        <p:spPr>
          <a:xfrm>
            <a:off x="7485974" y="815105"/>
            <a:ext cx="3547384" cy="2354608"/>
          </a:xfrm>
          <a:prstGeom prst="rect">
            <a:avLst/>
          </a:prstGeom>
        </p:spPr>
      </p:pic>
      <p:sp>
        <p:nvSpPr>
          <p:cNvPr id="4" name="Metin kutusu 4">
            <a:extLst>
              <a:ext uri="{FF2B5EF4-FFF2-40B4-BE49-F238E27FC236}">
                <a16:creationId xmlns:a16="http://schemas.microsoft.com/office/drawing/2014/main" id="{4D926C34-5AC3-8F81-30E5-DF7342DA8A35}"/>
              </a:ext>
            </a:extLst>
          </p:cNvPr>
          <p:cNvSpPr txBox="1"/>
          <p:nvPr/>
        </p:nvSpPr>
        <p:spPr>
          <a:xfrm>
            <a:off x="7661231" y="106819"/>
            <a:ext cx="3601080" cy="646331"/>
          </a:xfrm>
          <a:prstGeom prst="rect">
            <a:avLst/>
          </a:prstGeom>
          <a:noFill/>
        </p:spPr>
        <p:txBody>
          <a:bodyPr wrap="square" rtlCol="0">
            <a:spAutoFit/>
          </a:bodyPr>
          <a:lstStyle/>
          <a:p>
            <a:r>
              <a:rPr lang="tr-TR" dirty="0" err="1"/>
              <a:t>Associate</a:t>
            </a:r>
            <a:r>
              <a:rPr lang="tr-TR" dirty="0"/>
              <a:t> </a:t>
            </a:r>
            <a:r>
              <a:rPr lang="tr-TR" dirty="0" err="1"/>
              <a:t>Professor</a:t>
            </a:r>
            <a:r>
              <a:rPr lang="tr-TR" dirty="0"/>
              <a:t>  . </a:t>
            </a:r>
            <a:r>
              <a:rPr lang="tr-TR" dirty="0" err="1"/>
              <a:t>Higher</a:t>
            </a:r>
            <a:r>
              <a:rPr lang="tr-TR" dirty="0"/>
              <a:t> </a:t>
            </a:r>
            <a:r>
              <a:rPr lang="tr-TR" dirty="0" err="1"/>
              <a:t>Education</a:t>
            </a:r>
            <a:r>
              <a:rPr lang="tr-TR" dirty="0"/>
              <a:t> </a:t>
            </a:r>
            <a:r>
              <a:rPr lang="tr-TR" dirty="0" err="1"/>
              <a:t>Council</a:t>
            </a:r>
            <a:r>
              <a:rPr lang="tr-TR" dirty="0"/>
              <a:t>  1986</a:t>
            </a:r>
          </a:p>
        </p:txBody>
      </p:sp>
    </p:spTree>
    <p:extLst>
      <p:ext uri="{BB962C8B-B14F-4D97-AF65-F5344CB8AC3E}">
        <p14:creationId xmlns:p14="http://schemas.microsoft.com/office/powerpoint/2010/main" val="3919934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6629" y="1241766"/>
            <a:ext cx="6580263" cy="4935197"/>
          </a:xfrm>
        </p:spPr>
      </p:pic>
      <p:sp>
        <p:nvSpPr>
          <p:cNvPr id="3" name="Metin kutusu 2"/>
          <p:cNvSpPr txBox="1"/>
          <p:nvPr/>
        </p:nvSpPr>
        <p:spPr>
          <a:xfrm>
            <a:off x="2416629" y="609600"/>
            <a:ext cx="6400800" cy="369332"/>
          </a:xfrm>
          <a:prstGeom prst="rect">
            <a:avLst/>
          </a:prstGeom>
          <a:noFill/>
        </p:spPr>
        <p:txBody>
          <a:bodyPr wrap="square" rtlCol="0">
            <a:spAutoFit/>
          </a:bodyPr>
          <a:lstStyle/>
          <a:p>
            <a:r>
              <a:rPr lang="tr-TR" dirty="0" err="1"/>
              <a:t>Becoming</a:t>
            </a:r>
            <a:r>
              <a:rPr lang="tr-TR" dirty="0"/>
              <a:t> </a:t>
            </a:r>
            <a:r>
              <a:rPr lang="tr-TR" dirty="0" err="1"/>
              <a:t>Chancellor</a:t>
            </a:r>
            <a:r>
              <a:rPr lang="tr-TR" dirty="0"/>
              <a:t> (</a:t>
            </a:r>
            <a:r>
              <a:rPr lang="tr-TR" dirty="0" err="1"/>
              <a:t>Rector</a:t>
            </a:r>
            <a:r>
              <a:rPr lang="tr-TR" dirty="0"/>
              <a:t>)  of Muğla </a:t>
            </a:r>
            <a:r>
              <a:rPr lang="tr-TR" dirty="0" err="1"/>
              <a:t>University</a:t>
            </a:r>
            <a:r>
              <a:rPr lang="tr-TR" dirty="0"/>
              <a:t>) 2002-2010</a:t>
            </a:r>
          </a:p>
        </p:txBody>
      </p:sp>
    </p:spTree>
    <p:extLst>
      <p:ext uri="{BB962C8B-B14F-4D97-AF65-F5344CB8AC3E}">
        <p14:creationId xmlns:p14="http://schemas.microsoft.com/office/powerpoint/2010/main" val="798245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313" y="1194706"/>
            <a:ext cx="7380515" cy="5535387"/>
          </a:xfrm>
          <a:prstGeom prst="rect">
            <a:avLst/>
          </a:prstGeom>
        </p:spPr>
      </p:pic>
      <p:sp>
        <p:nvSpPr>
          <p:cNvPr id="5" name="Metin kutusu 4"/>
          <p:cNvSpPr txBox="1"/>
          <p:nvPr/>
        </p:nvSpPr>
        <p:spPr>
          <a:xfrm>
            <a:off x="2754086" y="751114"/>
            <a:ext cx="6847114" cy="646331"/>
          </a:xfrm>
          <a:prstGeom prst="rect">
            <a:avLst/>
          </a:prstGeom>
          <a:noFill/>
        </p:spPr>
        <p:txBody>
          <a:bodyPr wrap="square" rtlCol="0">
            <a:spAutoFit/>
          </a:bodyPr>
          <a:lstStyle/>
          <a:p>
            <a:r>
              <a:rPr lang="tr-TR" dirty="0" err="1"/>
              <a:t>Mugla</a:t>
            </a:r>
            <a:r>
              <a:rPr lang="tr-TR" dirty="0"/>
              <a:t> </a:t>
            </a:r>
            <a:r>
              <a:rPr lang="tr-TR" dirty="0" err="1"/>
              <a:t>University</a:t>
            </a:r>
            <a:r>
              <a:rPr lang="tr-TR" dirty="0"/>
              <a:t> </a:t>
            </a:r>
            <a:r>
              <a:rPr lang="tr-TR" dirty="0" err="1"/>
              <a:t>organized</a:t>
            </a:r>
            <a:r>
              <a:rPr lang="tr-TR" dirty="0"/>
              <a:t> 23 </a:t>
            </a:r>
            <a:r>
              <a:rPr lang="tr-TR" dirty="0" err="1"/>
              <a:t>National</a:t>
            </a:r>
            <a:r>
              <a:rPr lang="tr-TR" dirty="0"/>
              <a:t> </a:t>
            </a:r>
            <a:r>
              <a:rPr lang="tr-TR" dirty="0" err="1"/>
              <a:t>Physics</a:t>
            </a:r>
            <a:r>
              <a:rPr lang="tr-TR" dirty="0"/>
              <a:t> </a:t>
            </a:r>
            <a:r>
              <a:rPr lang="tr-TR" dirty="0" err="1"/>
              <a:t>Congress</a:t>
            </a:r>
            <a:r>
              <a:rPr lang="tr-TR" dirty="0"/>
              <a:t> at 2005 World </a:t>
            </a:r>
            <a:r>
              <a:rPr lang="tr-TR" dirty="0" err="1"/>
              <a:t>Physics</a:t>
            </a:r>
            <a:r>
              <a:rPr lang="tr-TR" dirty="0"/>
              <a:t> </a:t>
            </a:r>
            <a:r>
              <a:rPr lang="tr-TR" dirty="0" err="1"/>
              <a:t>Yers</a:t>
            </a:r>
            <a:r>
              <a:rPr lang="tr-TR" dirty="0"/>
              <a:t> (United Nations) </a:t>
            </a:r>
          </a:p>
        </p:txBody>
      </p:sp>
      <p:sp>
        <p:nvSpPr>
          <p:cNvPr id="6" name="Oval 5"/>
          <p:cNvSpPr/>
          <p:nvPr/>
        </p:nvSpPr>
        <p:spPr>
          <a:xfrm>
            <a:off x="4724400" y="3679371"/>
            <a:ext cx="435429" cy="457200"/>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33906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22110" y="1531541"/>
            <a:ext cx="5899376" cy="4424531"/>
          </a:xfrm>
        </p:spPr>
      </p:pic>
      <p:sp>
        <p:nvSpPr>
          <p:cNvPr id="3" name="Metin kutusu 2"/>
          <p:cNvSpPr txBox="1"/>
          <p:nvPr/>
        </p:nvSpPr>
        <p:spPr>
          <a:xfrm>
            <a:off x="2960914" y="957943"/>
            <a:ext cx="5529943" cy="369332"/>
          </a:xfrm>
          <a:prstGeom prst="rect">
            <a:avLst/>
          </a:prstGeom>
          <a:noFill/>
        </p:spPr>
        <p:txBody>
          <a:bodyPr wrap="square" rtlCol="0">
            <a:spAutoFit/>
          </a:bodyPr>
          <a:lstStyle/>
          <a:p>
            <a:r>
              <a:rPr lang="tr-TR" dirty="0" err="1"/>
              <a:t>President</a:t>
            </a:r>
            <a:r>
              <a:rPr lang="tr-TR" dirty="0"/>
              <a:t> of </a:t>
            </a:r>
            <a:r>
              <a:rPr lang="tr-TR" dirty="0" err="1"/>
              <a:t>Rotary</a:t>
            </a:r>
            <a:r>
              <a:rPr lang="tr-TR" dirty="0"/>
              <a:t> Club in Muğla City 2000</a:t>
            </a:r>
          </a:p>
        </p:txBody>
      </p:sp>
    </p:spTree>
    <p:extLst>
      <p:ext uri="{BB962C8B-B14F-4D97-AF65-F5344CB8AC3E}">
        <p14:creationId xmlns:p14="http://schemas.microsoft.com/office/powerpoint/2010/main" val="1202827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2400" dirty="0"/>
              <a:t>A </a:t>
            </a:r>
            <a:r>
              <a:rPr lang="tr-TR" sz="2400" dirty="0" err="1"/>
              <a:t>Member</a:t>
            </a:r>
            <a:r>
              <a:rPr lang="tr-TR" sz="2400" dirty="0"/>
              <a:t> of </a:t>
            </a:r>
            <a:r>
              <a:rPr lang="tr-TR" sz="2400" dirty="0" err="1"/>
              <a:t>the</a:t>
            </a:r>
            <a:r>
              <a:rPr lang="tr-TR" sz="2400" dirty="0"/>
              <a:t> </a:t>
            </a:r>
            <a:r>
              <a:rPr lang="tr-TR" sz="2400" dirty="0" err="1"/>
              <a:t>Delegation</a:t>
            </a:r>
            <a:r>
              <a:rPr lang="tr-TR" sz="2400" dirty="0"/>
              <a:t> </a:t>
            </a:r>
            <a:r>
              <a:rPr lang="tr-TR" sz="2400" dirty="0" err="1"/>
              <a:t>for</a:t>
            </a:r>
            <a:r>
              <a:rPr lang="tr-TR" sz="2400" dirty="0"/>
              <a:t> </a:t>
            </a:r>
            <a:r>
              <a:rPr lang="en-US" sz="2400" dirty="0"/>
              <a:t>Accession of Turkey to the European Union</a:t>
            </a:r>
            <a:br>
              <a:rPr lang="tr-TR" sz="2400" dirty="0"/>
            </a:br>
            <a:r>
              <a:rPr lang="tr-TR" sz="2400" dirty="0"/>
              <a:t> (</a:t>
            </a:r>
            <a:r>
              <a:rPr lang="tr-TR" sz="2400" dirty="0" err="1"/>
              <a:t>The</a:t>
            </a:r>
            <a:r>
              <a:rPr lang="tr-TR" sz="2400" dirty="0"/>
              <a:t>  </a:t>
            </a:r>
            <a:r>
              <a:rPr lang="tr-TR" sz="2400" dirty="0" err="1"/>
              <a:t>Chapters</a:t>
            </a:r>
            <a:r>
              <a:rPr lang="tr-TR" sz="2400" dirty="0"/>
              <a:t> 25 </a:t>
            </a:r>
            <a:r>
              <a:rPr lang="tr-TR" sz="2400" dirty="0" err="1"/>
              <a:t>and</a:t>
            </a:r>
            <a:r>
              <a:rPr lang="tr-TR" sz="2400" dirty="0"/>
              <a:t> 26)  (2005-2006)</a:t>
            </a: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t="21549" b="24553"/>
          <a:stretch/>
        </p:blipFill>
        <p:spPr>
          <a:xfrm>
            <a:off x="3550919" y="1690688"/>
            <a:ext cx="5251269" cy="2122714"/>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799" y="1690688"/>
            <a:ext cx="2838994" cy="212924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2919" y="3765187"/>
            <a:ext cx="3361510" cy="2521133"/>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198" y="4004674"/>
            <a:ext cx="3042195" cy="2281646"/>
          </a:xfrm>
          <a:prstGeom prst="rect">
            <a:avLst/>
          </a:prstGeom>
        </p:spPr>
      </p:pic>
    </p:spTree>
    <p:extLst>
      <p:ext uri="{BB962C8B-B14F-4D97-AF65-F5344CB8AC3E}">
        <p14:creationId xmlns:p14="http://schemas.microsoft.com/office/powerpoint/2010/main" val="3411531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45324" y="842849"/>
            <a:ext cx="6375155" cy="2851397"/>
          </a:xfrm>
          <a:prstGeom prst="rect">
            <a:avLst/>
          </a:prstGeom>
        </p:spPr>
      </p:pic>
      <p:sp>
        <p:nvSpPr>
          <p:cNvPr id="5" name="TextBox 152"/>
          <p:cNvSpPr txBox="1"/>
          <p:nvPr/>
        </p:nvSpPr>
        <p:spPr>
          <a:xfrm>
            <a:off x="1371250" y="1085072"/>
            <a:ext cx="5584721" cy="369332"/>
          </a:xfrm>
          <a:prstGeom prst="rect">
            <a:avLst/>
          </a:prstGeom>
          <a:noFill/>
        </p:spPr>
        <p:txBody>
          <a:bodyPr wrap="square" rtlCol="0">
            <a:spAutoFit/>
          </a:bodyPr>
          <a:lstStyle/>
          <a:p>
            <a:r>
              <a:rPr lang="tr-TR" b="1" dirty="0">
                <a:solidFill>
                  <a:schemeClr val="bg1"/>
                </a:solidFill>
              </a:rPr>
              <a:t>ŞİŞECAM SCIENCE , TECHNOLOGY AND DESIGN CENTER  </a:t>
            </a:r>
            <a:endParaRPr lang="en-US" b="1" dirty="0">
              <a:solidFill>
                <a:schemeClr val="bg1"/>
              </a:solidFill>
            </a:endParaRPr>
          </a:p>
        </p:txBody>
      </p:sp>
      <p:pic>
        <p:nvPicPr>
          <p:cNvPr id="6" name="Resim 5"/>
          <p:cNvPicPr>
            <a:picLocks noChangeAspect="1"/>
          </p:cNvPicPr>
          <p:nvPr/>
        </p:nvPicPr>
        <p:blipFill>
          <a:blip r:embed="rId3"/>
          <a:stretch>
            <a:fillRect/>
          </a:stretch>
        </p:blipFill>
        <p:spPr>
          <a:xfrm>
            <a:off x="7375071" y="842849"/>
            <a:ext cx="4501243" cy="3375932"/>
          </a:xfrm>
          <a:prstGeom prst="rect">
            <a:avLst/>
          </a:prstGeom>
        </p:spPr>
      </p:pic>
      <p:sp>
        <p:nvSpPr>
          <p:cNvPr id="7" name="Metin kutusu 6"/>
          <p:cNvSpPr txBox="1"/>
          <p:nvPr/>
        </p:nvSpPr>
        <p:spPr>
          <a:xfrm>
            <a:off x="1055914" y="381000"/>
            <a:ext cx="9742715" cy="369332"/>
          </a:xfrm>
          <a:prstGeom prst="rect">
            <a:avLst/>
          </a:prstGeom>
          <a:noFill/>
        </p:spPr>
        <p:txBody>
          <a:bodyPr wrap="square" rtlCol="0">
            <a:spAutoFit/>
          </a:bodyPr>
          <a:lstStyle/>
          <a:p>
            <a:r>
              <a:rPr lang="tr-TR" dirty="0"/>
              <a:t>BUİLDING THE ŞİŞECAM RTD CENTER AND SERVING AS CHIEF TECHNOLOGY OFFICER 2012-2020</a:t>
            </a: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324" y="3786763"/>
            <a:ext cx="4931485" cy="2773961"/>
          </a:xfrm>
          <a:prstGeom prst="rect">
            <a:avLst/>
          </a:prstGeom>
        </p:spPr>
      </p:pic>
    </p:spTree>
    <p:extLst>
      <p:ext uri="{BB962C8B-B14F-4D97-AF65-F5344CB8AC3E}">
        <p14:creationId xmlns:p14="http://schemas.microsoft.com/office/powerpoint/2010/main" val="3476252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2636"/>
            <a:ext cx="12003110" cy="830997"/>
          </a:xfrm>
          <a:prstGeom prst="rect">
            <a:avLst/>
          </a:prstGeom>
        </p:spPr>
        <p:txBody>
          <a:bodyPr wrap="square">
            <a:spAutoFit/>
          </a:bodyPr>
          <a:lstStyle/>
          <a:p>
            <a:pPr algn="ctr"/>
            <a:r>
              <a:rPr lang="en-CA" sz="4800" b="1" dirty="0">
                <a:solidFill>
                  <a:srgbClr val="0000FF"/>
                </a:solidFill>
                <a:effectLst>
                  <a:outerShdw blurRad="38100" dist="38100" dir="2700000" algn="tl">
                    <a:srgbClr val="000000">
                      <a:alpha val="43137"/>
                    </a:srgbClr>
                  </a:outerShdw>
                </a:effectLst>
              </a:rPr>
              <a:t>Sustainable Industrial Processing Summit</a:t>
            </a:r>
            <a:endParaRPr lang="en-CA" sz="4800" dirty="0">
              <a:solidFill>
                <a:srgbClr val="0000FF"/>
              </a:solidFill>
              <a:effectLst>
                <a:outerShdw blurRad="38100" dist="38100" dir="2700000" algn="tl">
                  <a:srgbClr val="000000">
                    <a:alpha val="43137"/>
                  </a:srgbClr>
                </a:outerShdw>
              </a:effectLst>
            </a:endParaRPr>
          </a:p>
        </p:txBody>
      </p:sp>
      <p:sp>
        <p:nvSpPr>
          <p:cNvPr id="6" name="Rectangle 5"/>
          <p:cNvSpPr/>
          <p:nvPr/>
        </p:nvSpPr>
        <p:spPr>
          <a:xfrm>
            <a:off x="98738" y="789095"/>
            <a:ext cx="10959921" cy="923330"/>
          </a:xfrm>
          <a:prstGeom prst="rect">
            <a:avLst/>
          </a:prstGeom>
        </p:spPr>
        <p:txBody>
          <a:bodyPr wrap="square">
            <a:spAutoFit/>
          </a:bodyPr>
          <a:lstStyle/>
          <a:p>
            <a:r>
              <a:rPr lang="en-CA" sz="5400" b="1" dirty="0">
                <a:solidFill>
                  <a:srgbClr val="FF0000"/>
                </a:solidFill>
                <a:effectLst>
                  <a:outerShdw blurRad="38100" dist="38100" dir="2700000" algn="tl">
                    <a:srgbClr val="000000">
                      <a:alpha val="43137"/>
                    </a:srgbClr>
                  </a:outerShdw>
                </a:effectLst>
              </a:rPr>
              <a:t>2024 STARS: </a:t>
            </a:r>
          </a:p>
        </p:txBody>
      </p:sp>
      <p:sp>
        <p:nvSpPr>
          <p:cNvPr id="10" name="Rectangle 9"/>
          <p:cNvSpPr/>
          <p:nvPr/>
        </p:nvSpPr>
        <p:spPr>
          <a:xfrm>
            <a:off x="202506" y="6258510"/>
            <a:ext cx="11697573" cy="523220"/>
          </a:xfrm>
          <a:prstGeom prst="rect">
            <a:avLst/>
          </a:prstGeom>
        </p:spPr>
        <p:txBody>
          <a:bodyPr wrap="square">
            <a:spAutoFit/>
          </a:bodyPr>
          <a:lstStyle/>
          <a:p>
            <a:pPr algn="ctr"/>
            <a:r>
              <a:rPr lang="en-CA" sz="2800" dirty="0"/>
              <a:t>   </a:t>
            </a:r>
            <a:r>
              <a:rPr lang="en-CA" sz="2800" b="1" dirty="0">
                <a:solidFill>
                  <a:srgbClr val="0000FF"/>
                </a:solidFill>
                <a:effectLst>
                  <a:outerShdw blurRad="38100" dist="38100" dir="2700000" algn="tl">
                    <a:srgbClr val="000000">
                      <a:alpha val="43137"/>
                    </a:srgbClr>
                  </a:outerShdw>
                </a:effectLst>
              </a:rPr>
              <a:t>FLOGEN</a:t>
            </a:r>
            <a:r>
              <a:rPr lang="en-CA" sz="2800" b="1" dirty="0">
                <a:solidFill>
                  <a:srgbClr val="FF0000"/>
                </a:solidFill>
                <a:effectLst>
                  <a:outerShdw blurRad="38100" dist="38100" dir="2700000" algn="tl">
                    <a:srgbClr val="000000">
                      <a:alpha val="43137"/>
                    </a:srgbClr>
                  </a:outerShdw>
                </a:effectLst>
              </a:rPr>
              <a:t> STARS </a:t>
            </a:r>
            <a:r>
              <a:rPr lang="en-CA" sz="2800" b="1" dirty="0">
                <a:solidFill>
                  <a:srgbClr val="0000FF"/>
                </a:solidFill>
                <a:effectLst>
                  <a:outerShdw blurRad="38100" dist="38100" dir="2700000" algn="tl">
                    <a:srgbClr val="000000">
                      <a:alpha val="43137"/>
                    </a:srgbClr>
                  </a:outerShdw>
                </a:effectLst>
              </a:rPr>
              <a:t>OUTREACH</a:t>
            </a:r>
          </a:p>
        </p:txBody>
      </p:sp>
      <p:sp>
        <p:nvSpPr>
          <p:cNvPr id="11" name="Rectangle 10"/>
          <p:cNvSpPr/>
          <p:nvPr/>
        </p:nvSpPr>
        <p:spPr>
          <a:xfrm>
            <a:off x="3210136" y="1712425"/>
            <a:ext cx="8981864" cy="4093428"/>
          </a:xfrm>
          <a:prstGeom prst="rect">
            <a:avLst/>
          </a:prstGeom>
        </p:spPr>
        <p:txBody>
          <a:bodyPr wrap="square">
            <a:spAutoFit/>
          </a:bodyPr>
          <a:lstStyle/>
          <a:p>
            <a:pPr algn="ctr"/>
            <a:r>
              <a:rPr lang="pt-BR" sz="6000" b="1" dirty="0">
                <a:solidFill>
                  <a:srgbClr val="0000FF"/>
                </a:solidFill>
                <a:effectLst>
                  <a:outerShdw blurRad="38100" dist="38100" dir="2700000" algn="tl">
                    <a:srgbClr val="000000">
                      <a:alpha val="43137"/>
                    </a:srgbClr>
                  </a:outerShdw>
                </a:effectLst>
              </a:rPr>
              <a:t>Şener Oktik</a:t>
            </a:r>
          </a:p>
          <a:p>
            <a:pPr algn="ctr" rtl="0">
              <a:spcBef>
                <a:spcPts val="0"/>
              </a:spcBef>
              <a:spcAft>
                <a:spcPts val="0"/>
              </a:spcAft>
            </a:pPr>
            <a:r>
              <a:rPr lang="en-CA" sz="4400" b="1" i="0" u="none" strike="noStrike" dirty="0">
                <a:solidFill>
                  <a:srgbClr val="0000FF"/>
                </a:solidFill>
                <a:effectLst>
                  <a:outerShdw blurRad="38100" dist="38100" dir="2700000" algn="tl">
                    <a:srgbClr val="000000">
                      <a:alpha val="43137"/>
                    </a:srgbClr>
                  </a:outerShdw>
                </a:effectLst>
              </a:rPr>
              <a:t>Professor</a:t>
            </a:r>
            <a:endParaRPr lang="en-CA" sz="4400" b="1" dirty="0">
              <a:solidFill>
                <a:srgbClr val="0000FF"/>
              </a:solidFill>
              <a:effectLst>
                <a:outerShdw blurRad="38100" dist="38100" dir="2700000" algn="tl">
                  <a:srgbClr val="000000">
                    <a:alpha val="43137"/>
                  </a:srgbClr>
                </a:outerShdw>
              </a:effectLst>
            </a:endParaRPr>
          </a:p>
          <a:p>
            <a:pPr algn="ctr" rtl="0">
              <a:spcBef>
                <a:spcPts val="0"/>
              </a:spcBef>
              <a:spcAft>
                <a:spcPts val="0"/>
              </a:spcAft>
            </a:pPr>
            <a:r>
              <a:rPr lang="en-CA" sz="4000" b="1" i="0" u="none" strike="noStrike" dirty="0">
                <a:solidFill>
                  <a:srgbClr val="0000FF"/>
                </a:solidFill>
                <a:effectLst>
                  <a:outerShdw blurRad="38100" dist="38100" dir="2700000" algn="tl">
                    <a:srgbClr val="000000">
                      <a:alpha val="43137"/>
                    </a:srgbClr>
                  </a:outerShdw>
                </a:effectLst>
              </a:rPr>
              <a:t>Maltepe University, </a:t>
            </a:r>
            <a:r>
              <a:rPr lang="en-CA" sz="4000" b="1" dirty="0">
                <a:solidFill>
                  <a:srgbClr val="0000FF"/>
                </a:solidFill>
                <a:effectLst>
                  <a:outerShdw blurRad="38100" dist="38100" dir="2700000" algn="tl">
                    <a:srgbClr val="000000">
                      <a:alpha val="43137"/>
                    </a:srgbClr>
                  </a:outerShdw>
                </a:effectLst>
              </a:rPr>
              <a:t>Turkey</a:t>
            </a:r>
          </a:p>
          <a:p>
            <a:pPr algn="ctr"/>
            <a:endParaRPr lang="en-US" sz="3600" b="1" dirty="0">
              <a:solidFill>
                <a:srgbClr val="0000FF"/>
              </a:solidFill>
            </a:endParaRPr>
          </a:p>
          <a:p>
            <a:pPr algn="ctr"/>
            <a:r>
              <a:rPr lang="en-US" sz="3600" b="1" dirty="0">
                <a:solidFill>
                  <a:srgbClr val="0000FF"/>
                </a:solidFill>
              </a:rPr>
              <a:t>Field:</a:t>
            </a:r>
            <a:r>
              <a:rPr lang="en-US" sz="3600" b="1" dirty="0"/>
              <a:t> </a:t>
            </a:r>
            <a:r>
              <a:rPr lang="en-US" sz="3600" b="1" dirty="0">
                <a:solidFill>
                  <a:srgbClr val="FF0000"/>
                </a:solidFill>
              </a:rPr>
              <a:t>Glass Processing and Applications</a:t>
            </a:r>
          </a:p>
          <a:p>
            <a:pPr algn="ctr" rtl="0">
              <a:spcBef>
                <a:spcPts val="0"/>
              </a:spcBef>
              <a:spcAft>
                <a:spcPts val="0"/>
              </a:spcAft>
            </a:pPr>
            <a:endParaRPr lang="en-CA" sz="4400" b="1" dirty="0">
              <a:solidFill>
                <a:srgbClr val="0000FF"/>
              </a:solidFill>
              <a:effectLst>
                <a:outerShdw blurRad="38100" dist="38100" dir="2700000" algn="tl">
                  <a:srgbClr val="000000">
                    <a:alpha val="43137"/>
                  </a:srgbClr>
                </a:outerShdw>
              </a:effectLst>
            </a:endParaRPr>
          </a:p>
        </p:txBody>
      </p:sp>
      <p:sp>
        <p:nvSpPr>
          <p:cNvPr id="13" name="TextBox 12"/>
          <p:cNvSpPr txBox="1"/>
          <p:nvPr/>
        </p:nvSpPr>
        <p:spPr>
          <a:xfrm>
            <a:off x="1661375" y="5612179"/>
            <a:ext cx="10006884" cy="646331"/>
          </a:xfrm>
          <a:prstGeom prst="rect">
            <a:avLst/>
          </a:prstGeom>
          <a:noFill/>
        </p:spPr>
        <p:txBody>
          <a:bodyPr wrap="square" rtlCol="0">
            <a:spAutoFit/>
          </a:bodyPr>
          <a:lstStyle/>
          <a:p>
            <a:r>
              <a:rPr lang="en-CA" sz="3600" b="1" dirty="0">
                <a:solidFill>
                  <a:srgbClr val="FF0000"/>
                </a:solidFill>
                <a:effectLst>
                  <a:outerShdw blurRad="38100" dist="38100" dir="2700000" algn="tl">
                    <a:srgbClr val="000000">
                      <a:alpha val="43137"/>
                    </a:srgbClr>
                  </a:outerShdw>
                </a:effectLst>
              </a:rPr>
              <a:t>FRAY INTERNATIONAL SUSTAINABILITY AWARD</a:t>
            </a:r>
          </a:p>
        </p:txBody>
      </p:sp>
      <p:pic>
        <p:nvPicPr>
          <p:cNvPr id="4" name="Picture 3" descr="A person in a suit and tie&#10;&#10;Description automatically generated">
            <a:extLst>
              <a:ext uri="{FF2B5EF4-FFF2-40B4-BE49-F238E27FC236}">
                <a16:creationId xmlns:a16="http://schemas.microsoft.com/office/drawing/2014/main" id="{25047A83-E056-BD50-224A-B48D5B039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08" y="1917536"/>
            <a:ext cx="2855328" cy="3569160"/>
          </a:xfrm>
          <a:prstGeom prst="rect">
            <a:avLst/>
          </a:prstGeom>
        </p:spPr>
      </p:pic>
    </p:spTree>
    <p:extLst>
      <p:ext uri="{BB962C8B-B14F-4D97-AF65-F5344CB8AC3E}">
        <p14:creationId xmlns:p14="http://schemas.microsoft.com/office/powerpoint/2010/main" val="176439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0F39-A0FA-1ABD-EC8C-787D13EBEA99}"/>
              </a:ext>
            </a:extLst>
          </p:cNvPr>
          <p:cNvSpPr>
            <a:spLocks noGrp="1"/>
          </p:cNvSpPr>
          <p:nvPr>
            <p:ph type="title"/>
          </p:nvPr>
        </p:nvSpPr>
        <p:spPr>
          <a:xfrm>
            <a:off x="838200" y="365125"/>
            <a:ext cx="11147474" cy="1325563"/>
          </a:xfrm>
        </p:spPr>
        <p:txBody>
          <a:bodyPr>
            <a:normAutofit/>
          </a:bodyPr>
          <a:lstStyle/>
          <a:p>
            <a:r>
              <a:rPr lang="en-CA" sz="2800" b="0" i="0" dirty="0">
                <a:solidFill>
                  <a:srgbClr val="000000"/>
                </a:solidFill>
                <a:effectLst/>
                <a:latin typeface="Arial" panose="020B0604020202020204" pitchFamily="34" charset="0"/>
              </a:rPr>
              <a:t>Dr. Sener Oktik receiving the Fray International Sustainability Award from Dr. Florian Kongoli at FLOGEN SIPS 2024</a:t>
            </a:r>
            <a:endParaRPr lang="en-US" sz="2800" dirty="0"/>
          </a:p>
        </p:txBody>
      </p:sp>
      <p:pic>
        <p:nvPicPr>
          <p:cNvPr id="5" name="Content Placeholder 4" descr="Men standing on a stage holding a trophy&#10;&#10;Description automatically generated">
            <a:extLst>
              <a:ext uri="{FF2B5EF4-FFF2-40B4-BE49-F238E27FC236}">
                <a16:creationId xmlns:a16="http://schemas.microsoft.com/office/drawing/2014/main" id="{5518A4EF-DC23-858B-440D-CE6584A384E6}"/>
              </a:ext>
            </a:extLst>
          </p:cNvPr>
          <p:cNvPicPr>
            <a:picLocks noGrp="1" noChangeAspect="1"/>
          </p:cNvPicPr>
          <p:nvPr>
            <p:ph idx="1"/>
          </p:nvPr>
        </p:nvPicPr>
        <p:blipFill>
          <a:blip r:embed="rId2"/>
          <a:stretch>
            <a:fillRect/>
          </a:stretch>
        </p:blipFill>
        <p:spPr>
          <a:xfrm>
            <a:off x="2375109" y="1690688"/>
            <a:ext cx="6987585" cy="4653841"/>
          </a:xfrm>
        </p:spPr>
      </p:pic>
    </p:spTree>
    <p:extLst>
      <p:ext uri="{BB962C8B-B14F-4D97-AF65-F5344CB8AC3E}">
        <p14:creationId xmlns:p14="http://schemas.microsoft.com/office/powerpoint/2010/main" val="1471808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E92A-C450-43DA-2D00-0CA6839CB445}"/>
              </a:ext>
            </a:extLst>
          </p:cNvPr>
          <p:cNvSpPr>
            <a:spLocks noGrp="1"/>
          </p:cNvSpPr>
          <p:nvPr>
            <p:ph type="title"/>
          </p:nvPr>
        </p:nvSpPr>
        <p:spPr>
          <a:xfrm>
            <a:off x="838200" y="365125"/>
            <a:ext cx="10515600" cy="1325563"/>
          </a:xfrm>
        </p:spPr>
        <p:txBody>
          <a:bodyPr>
            <a:normAutofit/>
          </a:bodyPr>
          <a:lstStyle/>
          <a:p>
            <a:r>
              <a:rPr lang="en-CA" sz="2800" b="0" i="0" dirty="0">
                <a:solidFill>
                  <a:srgbClr val="000000"/>
                </a:solidFill>
                <a:effectLst/>
                <a:latin typeface="Arial" panose="020B0604020202020204" pitchFamily="34" charset="0"/>
              </a:rPr>
              <a:t>Dr. Florian Kongoli congratulating Dr. Sener Oktik during the FLOGEN SIPS 2024 award ceremony</a:t>
            </a:r>
            <a:endParaRPr lang="en-US" sz="2800" dirty="0"/>
          </a:p>
        </p:txBody>
      </p:sp>
      <p:pic>
        <p:nvPicPr>
          <p:cNvPr id="5" name="Content Placeholder 4" descr="A person shaking hands with another person&#10;&#10;Description automatically generated">
            <a:extLst>
              <a:ext uri="{FF2B5EF4-FFF2-40B4-BE49-F238E27FC236}">
                <a16:creationId xmlns:a16="http://schemas.microsoft.com/office/drawing/2014/main" id="{4998C3CE-45E7-2B37-F972-9495B9209FDF}"/>
              </a:ext>
            </a:extLst>
          </p:cNvPr>
          <p:cNvPicPr>
            <a:picLocks noGrp="1" noChangeAspect="1"/>
          </p:cNvPicPr>
          <p:nvPr>
            <p:ph idx="1"/>
          </p:nvPr>
        </p:nvPicPr>
        <p:blipFill>
          <a:blip r:embed="rId2"/>
          <a:srcRect l="10740" b="7788"/>
          <a:stretch/>
        </p:blipFill>
        <p:spPr>
          <a:xfrm>
            <a:off x="2602523" y="1825625"/>
            <a:ext cx="6760170" cy="4651294"/>
          </a:xfrm>
        </p:spPr>
      </p:pic>
    </p:spTree>
    <p:extLst>
      <p:ext uri="{BB962C8B-B14F-4D97-AF65-F5344CB8AC3E}">
        <p14:creationId xmlns:p14="http://schemas.microsoft.com/office/powerpoint/2010/main" val="1307406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0AB4-A748-982D-E5F6-2FDE987E10D7}"/>
              </a:ext>
            </a:extLst>
          </p:cNvPr>
          <p:cNvSpPr>
            <a:spLocks noGrp="1"/>
          </p:cNvSpPr>
          <p:nvPr>
            <p:ph type="title"/>
          </p:nvPr>
        </p:nvSpPr>
        <p:spPr/>
        <p:txBody>
          <a:bodyPr>
            <a:normAutofit/>
          </a:bodyPr>
          <a:lstStyle/>
          <a:p>
            <a:r>
              <a:rPr lang="en-CA" sz="2800" b="0" i="0" dirty="0">
                <a:solidFill>
                  <a:srgbClr val="000000"/>
                </a:solidFill>
                <a:effectLst/>
                <a:latin typeface="Arial" panose="020B0604020202020204" pitchFamily="34" charset="0"/>
              </a:rPr>
              <a:t>Dr. Sener Oktik delivering an acceptance speech during the FLOGEN SIPS 2024 award ceremony</a:t>
            </a:r>
            <a:endParaRPr lang="en-US" sz="2800" dirty="0"/>
          </a:p>
        </p:txBody>
      </p:sp>
      <p:pic>
        <p:nvPicPr>
          <p:cNvPr id="5" name="Content Placeholder 4" descr="A person standing at a podium holding a trophy&#10;&#10;Description automatically generated">
            <a:extLst>
              <a:ext uri="{FF2B5EF4-FFF2-40B4-BE49-F238E27FC236}">
                <a16:creationId xmlns:a16="http://schemas.microsoft.com/office/drawing/2014/main" id="{04C1BE9E-F733-293B-9382-EDD29FBB6269}"/>
              </a:ext>
            </a:extLst>
          </p:cNvPr>
          <p:cNvPicPr>
            <a:picLocks noGrp="1" noChangeAspect="1"/>
          </p:cNvPicPr>
          <p:nvPr>
            <p:ph idx="1"/>
          </p:nvPr>
        </p:nvPicPr>
        <p:blipFill>
          <a:blip r:embed="rId2"/>
          <a:stretch>
            <a:fillRect/>
          </a:stretch>
        </p:blipFill>
        <p:spPr>
          <a:xfrm>
            <a:off x="2590155" y="1690688"/>
            <a:ext cx="6712997" cy="4470962"/>
          </a:xfrm>
        </p:spPr>
      </p:pic>
    </p:spTree>
    <p:extLst>
      <p:ext uri="{BB962C8B-B14F-4D97-AF65-F5344CB8AC3E}">
        <p14:creationId xmlns:p14="http://schemas.microsoft.com/office/powerpoint/2010/main" val="507421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000" dirty="0" err="1"/>
              <a:t>Born</a:t>
            </a:r>
            <a:r>
              <a:rPr lang="tr-TR" sz="2000" dirty="0"/>
              <a:t> in </a:t>
            </a:r>
            <a:r>
              <a:rPr lang="tr-TR" sz="2000" dirty="0" err="1"/>
              <a:t>Uchisar</a:t>
            </a:r>
            <a:r>
              <a:rPr lang="tr-TR" sz="2000" dirty="0"/>
              <a:t> (</a:t>
            </a:r>
            <a:r>
              <a:rPr lang="tr-TR" sz="2000" dirty="0" err="1"/>
              <a:t>capdocia</a:t>
            </a:r>
            <a:r>
              <a:rPr lang="tr-TR" sz="2000" dirty="0"/>
              <a:t>)  </a:t>
            </a:r>
            <a:r>
              <a:rPr lang="tr-TR" sz="2000" dirty="0" err="1"/>
              <a:t>and</a:t>
            </a:r>
            <a:r>
              <a:rPr lang="tr-TR" sz="2000" dirty="0"/>
              <a:t> </a:t>
            </a:r>
            <a:r>
              <a:rPr lang="tr-TR" sz="2000" dirty="0" err="1"/>
              <a:t>raised</a:t>
            </a:r>
            <a:r>
              <a:rPr lang="tr-TR" sz="2000" dirty="0"/>
              <a:t> in Ankara + </a:t>
            </a:r>
            <a:r>
              <a:rPr lang="tr-TR" sz="2000" dirty="0" err="1"/>
              <a:t>Capadocia</a:t>
            </a:r>
            <a:endParaRPr lang="tr-TR" sz="2000" dirty="0"/>
          </a:p>
        </p:txBody>
      </p:sp>
      <p:pic>
        <p:nvPicPr>
          <p:cNvPr id="7" name="İçerik Yer Tutucus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0505" y="1406525"/>
            <a:ext cx="5801784" cy="4351338"/>
          </a:xfrm>
        </p:spPr>
      </p:pic>
      <p:pic>
        <p:nvPicPr>
          <p:cNvPr id="5" name="Picture 10" descr="uchisar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577" y="822325"/>
            <a:ext cx="3942132" cy="2623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nkara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9565" y="3902836"/>
            <a:ext cx="2865044" cy="2146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p:cNvPicPr>
          <p:nvPr/>
        </p:nvPicPr>
        <p:blipFill>
          <a:blip r:embed="rId5"/>
          <a:stretch>
            <a:fillRect/>
          </a:stretch>
        </p:blipFill>
        <p:spPr>
          <a:xfrm>
            <a:off x="6643551" y="3537151"/>
            <a:ext cx="2044751" cy="2426886"/>
          </a:xfrm>
          <a:prstGeom prst="rect">
            <a:avLst/>
          </a:prstGeom>
        </p:spPr>
      </p:pic>
    </p:spTree>
    <p:extLst>
      <p:ext uri="{BB962C8B-B14F-4D97-AF65-F5344CB8AC3E}">
        <p14:creationId xmlns:p14="http://schemas.microsoft.com/office/powerpoint/2010/main" val="3109688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kara Kurtuluş ilkokulu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72" y="1027906"/>
            <a:ext cx="4525674" cy="2828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22532">
            <a:off x="5074785" y="3005474"/>
            <a:ext cx="4415472" cy="3311604"/>
          </a:xfrm>
          <a:prstGeom prst="rect">
            <a:avLst/>
          </a:prstGeom>
        </p:spPr>
      </p:pic>
      <p:sp>
        <p:nvSpPr>
          <p:cNvPr id="6" name="Metin kutusu 5"/>
          <p:cNvSpPr txBox="1"/>
          <p:nvPr/>
        </p:nvSpPr>
        <p:spPr>
          <a:xfrm>
            <a:off x="5412376" y="706111"/>
            <a:ext cx="4876800" cy="923330"/>
          </a:xfrm>
          <a:prstGeom prst="rect">
            <a:avLst/>
          </a:prstGeom>
          <a:noFill/>
        </p:spPr>
        <p:txBody>
          <a:bodyPr wrap="square" rtlCol="0">
            <a:spAutoFit/>
          </a:bodyPr>
          <a:lstStyle/>
          <a:p>
            <a:r>
              <a:rPr lang="tr-TR" dirty="0" err="1"/>
              <a:t>Primary</a:t>
            </a:r>
            <a:r>
              <a:rPr lang="tr-TR" dirty="0"/>
              <a:t> School 1961-1966</a:t>
            </a:r>
          </a:p>
          <a:p>
            <a:r>
              <a:rPr lang="tr-TR" dirty="0"/>
              <a:t>Ankara Kurtuluş </a:t>
            </a:r>
            <a:r>
              <a:rPr lang="tr-TR" dirty="0" err="1"/>
              <a:t>Primary</a:t>
            </a:r>
            <a:r>
              <a:rPr lang="tr-TR" dirty="0"/>
              <a:t> School </a:t>
            </a:r>
          </a:p>
          <a:p>
            <a:r>
              <a:rPr lang="tr-TR" dirty="0"/>
              <a:t>Türkiye</a:t>
            </a:r>
          </a:p>
        </p:txBody>
      </p:sp>
      <p:pic>
        <p:nvPicPr>
          <p:cNvPr id="2" name="Resim 1"/>
          <p:cNvPicPr>
            <a:picLocks noChangeAspect="1"/>
          </p:cNvPicPr>
          <p:nvPr/>
        </p:nvPicPr>
        <p:blipFill rotWithShape="1">
          <a:blip r:embed="rId4" cstate="print">
            <a:extLst>
              <a:ext uri="{28A0092B-C50C-407E-A947-70E740481C1C}">
                <a14:useLocalDpi xmlns:a14="http://schemas.microsoft.com/office/drawing/2010/main" val="0"/>
              </a:ext>
            </a:extLst>
          </a:blip>
          <a:srcRect l="35555" t="28201" r="29524" b="29259"/>
          <a:stretch/>
        </p:blipFill>
        <p:spPr>
          <a:xfrm rot="5400000">
            <a:off x="4954655" y="1612547"/>
            <a:ext cx="1625478" cy="1485097"/>
          </a:xfrm>
          <a:prstGeom prst="rect">
            <a:avLst/>
          </a:prstGeom>
        </p:spPr>
      </p:pic>
    </p:spTree>
    <p:extLst>
      <p:ext uri="{BB962C8B-B14F-4D97-AF65-F5344CB8AC3E}">
        <p14:creationId xmlns:p14="http://schemas.microsoft.com/office/powerpoint/2010/main" val="196694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nkara fen fakültesi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13" y="1763270"/>
            <a:ext cx="3832118" cy="25036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45916">
            <a:off x="5952228" y="697084"/>
            <a:ext cx="4325086" cy="3243815"/>
          </a:xfrm>
          <a:prstGeom prst="rect">
            <a:avLst/>
          </a:prstGeom>
        </p:spPr>
      </p:pic>
      <p:sp>
        <p:nvSpPr>
          <p:cNvPr id="6" name="Metin kutusu 5"/>
          <p:cNvSpPr txBox="1"/>
          <p:nvPr/>
        </p:nvSpPr>
        <p:spPr>
          <a:xfrm>
            <a:off x="772991" y="371061"/>
            <a:ext cx="7576352" cy="1754326"/>
          </a:xfrm>
          <a:prstGeom prst="rect">
            <a:avLst/>
          </a:prstGeom>
          <a:noFill/>
        </p:spPr>
        <p:txBody>
          <a:bodyPr wrap="square" rtlCol="0">
            <a:spAutoFit/>
          </a:bodyPr>
          <a:lstStyle/>
          <a:p>
            <a:r>
              <a:rPr lang="tr-TR" dirty="0" err="1"/>
              <a:t>Higher</a:t>
            </a:r>
            <a:r>
              <a:rPr lang="tr-TR" dirty="0"/>
              <a:t> </a:t>
            </a:r>
            <a:r>
              <a:rPr lang="tr-TR" dirty="0" err="1"/>
              <a:t>Education</a:t>
            </a:r>
            <a:r>
              <a:rPr lang="tr-TR" dirty="0"/>
              <a:t>  1972-1977</a:t>
            </a:r>
          </a:p>
          <a:p>
            <a:r>
              <a:rPr lang="tr-TR" dirty="0" err="1"/>
              <a:t>University</a:t>
            </a:r>
            <a:r>
              <a:rPr lang="tr-TR" dirty="0"/>
              <a:t> of Ankara</a:t>
            </a:r>
          </a:p>
          <a:p>
            <a:r>
              <a:rPr lang="tr-TR" dirty="0" err="1"/>
              <a:t>Science</a:t>
            </a:r>
            <a:r>
              <a:rPr lang="tr-TR" dirty="0"/>
              <a:t> </a:t>
            </a:r>
            <a:r>
              <a:rPr lang="tr-TR" dirty="0" err="1"/>
              <a:t>Faculty</a:t>
            </a:r>
            <a:endParaRPr lang="tr-TR" dirty="0"/>
          </a:p>
          <a:p>
            <a:r>
              <a:rPr lang="tr-TR" dirty="0" err="1"/>
              <a:t>Physics</a:t>
            </a:r>
            <a:r>
              <a:rPr lang="tr-TR" dirty="0"/>
              <a:t> : 1972-1976</a:t>
            </a:r>
          </a:p>
          <a:p>
            <a:r>
              <a:rPr lang="tr-TR" dirty="0" err="1"/>
              <a:t>Enginnering</a:t>
            </a:r>
            <a:r>
              <a:rPr lang="tr-TR" dirty="0"/>
              <a:t> in </a:t>
            </a:r>
            <a:r>
              <a:rPr lang="tr-TR" dirty="0" err="1"/>
              <a:t>Physics</a:t>
            </a:r>
            <a:r>
              <a:rPr lang="tr-TR" dirty="0"/>
              <a:t>. 1976-77</a:t>
            </a:r>
          </a:p>
          <a:p>
            <a:endParaRPr lang="tr-TR" dirty="0"/>
          </a:p>
        </p:txBody>
      </p:sp>
      <p:pic>
        <p:nvPicPr>
          <p:cNvPr id="7" name="Picture 3"/>
          <p:cNvPicPr>
            <a:picLocks noChangeAspect="1"/>
          </p:cNvPicPr>
          <p:nvPr/>
        </p:nvPicPr>
        <p:blipFill>
          <a:blip r:embed="rId4"/>
          <a:stretch>
            <a:fillRect/>
          </a:stretch>
        </p:blipFill>
        <p:spPr>
          <a:xfrm>
            <a:off x="6878393" y="3624973"/>
            <a:ext cx="1772623" cy="2429845"/>
          </a:xfrm>
          <a:prstGeom prst="rect">
            <a:avLst/>
          </a:prstGeom>
        </p:spPr>
      </p:pic>
      <p:pic>
        <p:nvPicPr>
          <p:cNvPr id="8" name="Picture 4"/>
          <p:cNvPicPr>
            <a:picLocks noChangeAspect="1"/>
          </p:cNvPicPr>
          <p:nvPr/>
        </p:nvPicPr>
        <p:blipFill>
          <a:blip r:embed="rId5"/>
          <a:stretch>
            <a:fillRect/>
          </a:stretch>
        </p:blipFill>
        <p:spPr>
          <a:xfrm>
            <a:off x="9338405" y="3624973"/>
            <a:ext cx="1900478" cy="2613157"/>
          </a:xfrm>
          <a:prstGeom prst="rect">
            <a:avLst/>
          </a:prstGeom>
        </p:spPr>
      </p:pic>
      <p:sp>
        <p:nvSpPr>
          <p:cNvPr id="9" name="Metin kutusu 8"/>
          <p:cNvSpPr txBox="1"/>
          <p:nvPr/>
        </p:nvSpPr>
        <p:spPr>
          <a:xfrm>
            <a:off x="6836468" y="6323430"/>
            <a:ext cx="1750423" cy="369332"/>
          </a:xfrm>
          <a:prstGeom prst="rect">
            <a:avLst/>
          </a:prstGeom>
          <a:noFill/>
        </p:spPr>
        <p:txBody>
          <a:bodyPr wrap="square" rtlCol="0">
            <a:spAutoFit/>
          </a:bodyPr>
          <a:lstStyle/>
          <a:p>
            <a:r>
              <a:rPr lang="tr-TR" dirty="0" err="1"/>
              <a:t>Physics</a:t>
            </a:r>
            <a:endParaRPr lang="tr-TR" dirty="0"/>
          </a:p>
        </p:txBody>
      </p:sp>
      <p:sp>
        <p:nvSpPr>
          <p:cNvPr id="10" name="Metin kutusu 9"/>
          <p:cNvSpPr txBox="1"/>
          <p:nvPr/>
        </p:nvSpPr>
        <p:spPr>
          <a:xfrm>
            <a:off x="9410083" y="6334932"/>
            <a:ext cx="2458394" cy="369332"/>
          </a:xfrm>
          <a:prstGeom prst="rect">
            <a:avLst/>
          </a:prstGeom>
          <a:noFill/>
        </p:spPr>
        <p:txBody>
          <a:bodyPr wrap="square" rtlCol="0">
            <a:spAutoFit/>
          </a:bodyPr>
          <a:lstStyle/>
          <a:p>
            <a:r>
              <a:rPr lang="tr-TR" dirty="0" err="1"/>
              <a:t>Engineering</a:t>
            </a:r>
            <a:r>
              <a:rPr lang="tr-TR" dirty="0"/>
              <a:t> in </a:t>
            </a:r>
            <a:r>
              <a:rPr lang="tr-TR" dirty="0" err="1"/>
              <a:t>Physics</a:t>
            </a:r>
            <a:endParaRPr lang="tr-TR" dirty="0"/>
          </a:p>
        </p:txBody>
      </p:sp>
      <p:pic>
        <p:nvPicPr>
          <p:cNvPr id="2" name="Resi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75734">
            <a:off x="2773583" y="3920837"/>
            <a:ext cx="3211198" cy="2408399"/>
          </a:xfrm>
          <a:prstGeom prst="rect">
            <a:avLst/>
          </a:prstGeom>
        </p:spPr>
      </p:pic>
    </p:spTree>
    <p:extLst>
      <p:ext uri="{BB962C8B-B14F-4D97-AF65-F5344CB8AC3E}">
        <p14:creationId xmlns:p14="http://schemas.microsoft.com/office/powerpoint/2010/main" val="423909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771" t="12090" b="10813"/>
          <a:stretch/>
        </p:blipFill>
        <p:spPr>
          <a:xfrm>
            <a:off x="896607" y="2335267"/>
            <a:ext cx="3455260" cy="2166256"/>
          </a:xfrm>
          <a:prstGeom prst="rect">
            <a:avLst/>
          </a:prstGeom>
        </p:spPr>
      </p:pic>
      <p:sp>
        <p:nvSpPr>
          <p:cNvPr id="6" name="Metin kutusu 5"/>
          <p:cNvSpPr txBox="1"/>
          <p:nvPr/>
        </p:nvSpPr>
        <p:spPr>
          <a:xfrm>
            <a:off x="792480" y="1219200"/>
            <a:ext cx="4345577" cy="923330"/>
          </a:xfrm>
          <a:prstGeom prst="rect">
            <a:avLst/>
          </a:prstGeom>
          <a:noFill/>
        </p:spPr>
        <p:txBody>
          <a:bodyPr wrap="square" rtlCol="0">
            <a:spAutoFit/>
          </a:bodyPr>
          <a:lstStyle/>
          <a:p>
            <a:r>
              <a:rPr lang="tr-TR" dirty="0" err="1"/>
              <a:t>The</a:t>
            </a:r>
            <a:r>
              <a:rPr lang="tr-TR" dirty="0"/>
              <a:t> </a:t>
            </a:r>
            <a:r>
              <a:rPr lang="tr-TR" dirty="0" err="1"/>
              <a:t>first</a:t>
            </a:r>
            <a:r>
              <a:rPr lang="tr-TR" dirty="0"/>
              <a:t> step in </a:t>
            </a:r>
            <a:r>
              <a:rPr lang="tr-TR" dirty="0" err="1"/>
              <a:t>the</a:t>
            </a:r>
            <a:r>
              <a:rPr lang="tr-TR" dirty="0"/>
              <a:t> </a:t>
            </a:r>
            <a:r>
              <a:rPr lang="tr-TR" dirty="0" err="1"/>
              <a:t>carrier</a:t>
            </a:r>
            <a:r>
              <a:rPr lang="tr-TR" dirty="0"/>
              <a:t> </a:t>
            </a:r>
            <a:r>
              <a:rPr lang="tr-TR" dirty="0" err="1"/>
              <a:t>road</a:t>
            </a:r>
            <a:r>
              <a:rPr lang="tr-TR" dirty="0"/>
              <a:t> </a:t>
            </a:r>
            <a:r>
              <a:rPr lang="tr-TR" dirty="0" err="1"/>
              <a:t>map</a:t>
            </a:r>
            <a:r>
              <a:rPr lang="tr-TR" dirty="0"/>
              <a:t>: </a:t>
            </a:r>
            <a:r>
              <a:rPr lang="tr-TR" dirty="0" err="1"/>
              <a:t>Reserach</a:t>
            </a:r>
            <a:r>
              <a:rPr lang="tr-TR" dirty="0"/>
              <a:t> </a:t>
            </a:r>
            <a:r>
              <a:rPr lang="tr-TR" dirty="0" err="1"/>
              <a:t>Assistant</a:t>
            </a:r>
            <a:endParaRPr lang="tr-TR" dirty="0"/>
          </a:p>
          <a:p>
            <a:r>
              <a:rPr lang="tr-TR" dirty="0" err="1"/>
              <a:t>University</a:t>
            </a:r>
            <a:r>
              <a:rPr lang="tr-TR" dirty="0"/>
              <a:t> </a:t>
            </a:r>
            <a:r>
              <a:rPr lang="tr-TR" dirty="0" err="1"/>
              <a:t>Selcuk</a:t>
            </a:r>
            <a:r>
              <a:rPr lang="tr-TR" dirty="0"/>
              <a:t> Konya (1977-1978) </a:t>
            </a:r>
          </a:p>
        </p:txBody>
      </p:sp>
      <p:sp>
        <p:nvSpPr>
          <p:cNvPr id="7" name="Metin kutusu 6"/>
          <p:cNvSpPr txBox="1"/>
          <p:nvPr/>
        </p:nvSpPr>
        <p:spPr>
          <a:xfrm>
            <a:off x="6069874" y="1384663"/>
            <a:ext cx="5355772" cy="646331"/>
          </a:xfrm>
          <a:prstGeom prst="rect">
            <a:avLst/>
          </a:prstGeom>
          <a:noFill/>
        </p:spPr>
        <p:txBody>
          <a:bodyPr wrap="square" rtlCol="0">
            <a:spAutoFit/>
          </a:bodyPr>
          <a:lstStyle/>
          <a:p>
            <a:r>
              <a:rPr lang="tr-TR" dirty="0" err="1"/>
              <a:t>The</a:t>
            </a:r>
            <a:r>
              <a:rPr lang="tr-TR" dirty="0"/>
              <a:t> </a:t>
            </a:r>
            <a:r>
              <a:rPr lang="tr-TR" dirty="0" err="1"/>
              <a:t>secon</a:t>
            </a:r>
            <a:r>
              <a:rPr lang="tr-TR" dirty="0"/>
              <a:t> step in </a:t>
            </a:r>
            <a:r>
              <a:rPr lang="tr-TR" dirty="0" err="1"/>
              <a:t>the</a:t>
            </a:r>
            <a:r>
              <a:rPr lang="tr-TR" dirty="0"/>
              <a:t> </a:t>
            </a:r>
            <a:r>
              <a:rPr lang="tr-TR" dirty="0" err="1"/>
              <a:t>carrier</a:t>
            </a:r>
            <a:r>
              <a:rPr lang="tr-TR" dirty="0"/>
              <a:t> </a:t>
            </a:r>
            <a:r>
              <a:rPr lang="tr-TR" dirty="0" err="1"/>
              <a:t>road</a:t>
            </a:r>
            <a:r>
              <a:rPr lang="tr-TR" dirty="0"/>
              <a:t> </a:t>
            </a:r>
            <a:r>
              <a:rPr lang="tr-TR" dirty="0" err="1"/>
              <a:t>map</a:t>
            </a:r>
            <a:r>
              <a:rPr lang="tr-TR" dirty="0"/>
              <a:t>: </a:t>
            </a:r>
            <a:r>
              <a:rPr lang="tr-TR" dirty="0" err="1"/>
              <a:t>Graduate</a:t>
            </a:r>
            <a:r>
              <a:rPr lang="tr-TR" dirty="0"/>
              <a:t> </a:t>
            </a:r>
            <a:r>
              <a:rPr lang="tr-TR" dirty="0" err="1"/>
              <a:t>studies</a:t>
            </a:r>
            <a:r>
              <a:rPr lang="tr-TR" dirty="0"/>
              <a:t> </a:t>
            </a:r>
            <a:r>
              <a:rPr lang="tr-TR" dirty="0" err="1"/>
              <a:t>abroad</a:t>
            </a:r>
            <a:r>
              <a:rPr lang="tr-TR" dirty="0"/>
              <a:t> </a:t>
            </a:r>
          </a:p>
        </p:txBody>
      </p:sp>
      <p:pic>
        <p:nvPicPr>
          <p:cNvPr id="8" name="Picture 6"/>
          <p:cNvPicPr>
            <a:picLocks noChangeAspect="1"/>
          </p:cNvPicPr>
          <p:nvPr/>
        </p:nvPicPr>
        <p:blipFill>
          <a:blip r:embed="rId3"/>
          <a:stretch>
            <a:fillRect/>
          </a:stretch>
        </p:blipFill>
        <p:spPr>
          <a:xfrm>
            <a:off x="5993755" y="2297156"/>
            <a:ext cx="2009694" cy="1422088"/>
          </a:xfrm>
          <a:prstGeom prst="rect">
            <a:avLst/>
          </a:prstGeom>
        </p:spPr>
      </p:pic>
      <p:sp>
        <p:nvSpPr>
          <p:cNvPr id="9" name="Metin kutusu 8"/>
          <p:cNvSpPr txBox="1"/>
          <p:nvPr/>
        </p:nvSpPr>
        <p:spPr>
          <a:xfrm>
            <a:off x="8092330" y="2142530"/>
            <a:ext cx="3309257" cy="646331"/>
          </a:xfrm>
          <a:prstGeom prst="rect">
            <a:avLst/>
          </a:prstGeom>
          <a:noFill/>
        </p:spPr>
        <p:txBody>
          <a:bodyPr wrap="square" rtlCol="0">
            <a:spAutoFit/>
          </a:bodyPr>
          <a:lstStyle/>
          <a:p>
            <a:r>
              <a:rPr lang="tr-TR" dirty="0"/>
              <a:t>Language School Cambridge, UK 1978-79</a:t>
            </a:r>
          </a:p>
        </p:txBody>
      </p:sp>
      <p:pic>
        <p:nvPicPr>
          <p:cNvPr id="10" name="Resim 9"/>
          <p:cNvPicPr>
            <a:picLocks noChangeAspect="1"/>
          </p:cNvPicPr>
          <p:nvPr/>
        </p:nvPicPr>
        <p:blipFill>
          <a:blip r:embed="rId4"/>
          <a:stretch>
            <a:fillRect/>
          </a:stretch>
        </p:blipFill>
        <p:spPr>
          <a:xfrm rot="16200000">
            <a:off x="5729104" y="2838028"/>
            <a:ext cx="2538995" cy="5222963"/>
          </a:xfrm>
          <a:prstGeom prst="rect">
            <a:avLst/>
          </a:prstGeom>
        </p:spPr>
      </p:pic>
      <p:sp>
        <p:nvSpPr>
          <p:cNvPr id="11" name="Metin kutusu 10"/>
          <p:cNvSpPr txBox="1"/>
          <p:nvPr/>
        </p:nvSpPr>
        <p:spPr>
          <a:xfrm>
            <a:off x="8685601" y="3146614"/>
            <a:ext cx="3360420" cy="923330"/>
          </a:xfrm>
          <a:prstGeom prst="rect">
            <a:avLst/>
          </a:prstGeom>
          <a:noFill/>
        </p:spPr>
        <p:txBody>
          <a:bodyPr wrap="square" rtlCol="0">
            <a:spAutoFit/>
          </a:bodyPr>
          <a:lstStyle/>
          <a:p>
            <a:r>
              <a:rPr lang="tr-TR" dirty="0" err="1"/>
              <a:t>University</a:t>
            </a:r>
            <a:r>
              <a:rPr lang="tr-TR" dirty="0"/>
              <a:t> of </a:t>
            </a:r>
            <a:r>
              <a:rPr lang="tr-TR" dirty="0" err="1"/>
              <a:t>Durham</a:t>
            </a:r>
            <a:r>
              <a:rPr lang="tr-TR" dirty="0"/>
              <a:t>, </a:t>
            </a:r>
            <a:r>
              <a:rPr lang="tr-TR" dirty="0" err="1"/>
              <a:t>Department</a:t>
            </a:r>
            <a:r>
              <a:rPr lang="tr-TR" dirty="0"/>
              <a:t> of </a:t>
            </a:r>
            <a:r>
              <a:rPr lang="tr-TR" dirty="0" err="1"/>
              <a:t>Applied</a:t>
            </a:r>
            <a:r>
              <a:rPr lang="tr-TR" dirty="0"/>
              <a:t> </a:t>
            </a:r>
            <a:r>
              <a:rPr lang="tr-TR" dirty="0" err="1"/>
              <a:t>Physics</a:t>
            </a:r>
            <a:r>
              <a:rPr lang="tr-TR" dirty="0"/>
              <a:t> </a:t>
            </a:r>
            <a:r>
              <a:rPr lang="tr-TR" dirty="0" err="1"/>
              <a:t>and</a:t>
            </a:r>
            <a:r>
              <a:rPr lang="tr-TR" dirty="0"/>
              <a:t> </a:t>
            </a:r>
            <a:r>
              <a:rPr lang="tr-TR" dirty="0" err="1"/>
              <a:t>Electronics</a:t>
            </a:r>
            <a:r>
              <a:rPr lang="tr-TR" dirty="0"/>
              <a:t> UK  1979-1982</a:t>
            </a:r>
          </a:p>
        </p:txBody>
      </p:sp>
      <p:pic>
        <p:nvPicPr>
          <p:cNvPr id="12" name="Picture 2" descr="Durham Cathedra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5336" y="4180011"/>
            <a:ext cx="2286001" cy="166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0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449</Words>
  <Application>Microsoft Macintosh PowerPoint</Application>
  <PresentationFormat>Widescreen</PresentationFormat>
  <Paragraphs>45</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Aptos Display</vt:lpstr>
      <vt:lpstr>Arial</vt:lpstr>
      <vt:lpstr>Office Theme</vt:lpstr>
      <vt:lpstr>PowerPoint Presentation</vt:lpstr>
      <vt:lpstr>PowerPoint Presentation</vt:lpstr>
      <vt:lpstr>Dr. Sener Oktik receiving the Fray International Sustainability Award from Dr. Florian Kongoli at FLOGEN SIPS 2024</vt:lpstr>
      <vt:lpstr>Dr. Florian Kongoli congratulating Dr. Sener Oktik during the FLOGEN SIPS 2024 award ceremony</vt:lpstr>
      <vt:lpstr>Dr. Sener Oktik delivering an acceptance speech during the FLOGEN SIPS 2024 award ceremony</vt:lpstr>
      <vt:lpstr>Born in Uchisar (capdocia)  and raised in Ankara + Capadocia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Member of the Delegation for Accession of Turkey to the European Union  (The  Chapters 25 and 26)  (2005-2006)</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Teresa Bechalani</dc:creator>
  <cp:lastModifiedBy>Teresa Bechalani</cp:lastModifiedBy>
  <cp:revision>1</cp:revision>
  <dcterms:created xsi:type="dcterms:W3CDTF">2024-11-11T16:41:37Z</dcterms:created>
  <dcterms:modified xsi:type="dcterms:W3CDTF">2024-11-11T16:45:44Z</dcterms:modified>
</cp:coreProperties>
</file>