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141414135" r:id="rId2"/>
    <p:sldId id="962" r:id="rId3"/>
    <p:sldId id="2141414136" r:id="rId4"/>
    <p:sldId id="2141414137" r:id="rId5"/>
    <p:sldId id="2141414138" r:id="rId6"/>
    <p:sldId id="2141414101" r:id="rId7"/>
    <p:sldId id="2141414102" r:id="rId8"/>
    <p:sldId id="2141414103" r:id="rId9"/>
    <p:sldId id="2141414104" r:id="rId10"/>
    <p:sldId id="2141414105" r:id="rId11"/>
    <p:sldId id="2141414106" r:id="rId12"/>
    <p:sldId id="2141414107" r:id="rId13"/>
    <p:sldId id="21414141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9"/>
    <p:restoredTop sz="94617"/>
  </p:normalViewPr>
  <p:slideViewPr>
    <p:cSldViewPr snapToGrid="0">
      <p:cViewPr varScale="1">
        <p:scale>
          <a:sx n="84" d="100"/>
          <a:sy n="84" d="100"/>
        </p:scale>
        <p:origin x="216"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FD83-1ABA-26AC-0E59-85543B7AC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565B26-9220-25B1-2326-1EC5CE37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68AD9-FCA2-47B4-6F3D-2D2756AFA726}"/>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DE9AB035-5920-E50D-806C-45B8A722A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9B8C5-5E2D-5D83-5975-061685DF512E}"/>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151454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F58-D5A3-565C-C468-B86F78D0E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34C51-D52C-D0D4-FA68-AAB604D42B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3049F-9523-330E-1BAD-87F175797903}"/>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4E79F951-345B-4EBE-7942-9EC1074E1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396C7-BEE7-155D-3DBF-50B727676584}"/>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164504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DCC77-3945-EC8A-A2D9-F522053C8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0C9389-A7FA-9822-9FAC-3336B0F20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BBB2C-8A0E-CEB5-F15F-67D435C22D12}"/>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B52D05B3-A66B-EB64-7199-11B8B65A3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536D5-93DB-F021-F05C-222EF6EDC6CC}"/>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381238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6A57-5B36-CB96-1497-A1333F474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17167D-D311-B213-6B86-4C59C2151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CBEA8-EBA9-3BA8-9EEC-D31A10B61966}"/>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97381AD1-9712-2D68-7C59-9A01064FE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C7AF5-F233-2B46-2116-3895E0B13804}"/>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294461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5785-27EA-41F2-7A88-60BFB1AA9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BB3DF-4FC3-BA12-56A0-22BFFB709C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0B335-29E4-0403-345F-D26D0E7595F3}"/>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6ADCE823-2C28-6B96-3458-9C64CF7AF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57897-9EA2-3A56-2916-72AEE830F56D}"/>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93558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F121-E463-E224-C78F-F9FC687168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97C3D-6275-5FCB-E4C9-0A8108EEE4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32A12-9CE5-15A9-D6FB-3AE9B6592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E781-6A6F-81DF-5A84-B3B5763EB305}"/>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6" name="Footer Placeholder 5">
            <a:extLst>
              <a:ext uri="{FF2B5EF4-FFF2-40B4-BE49-F238E27FC236}">
                <a16:creationId xmlns:a16="http://schemas.microsoft.com/office/drawing/2014/main" id="{AB74C9F6-B9AB-8D22-A8E6-49AB1A85F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677A-0F5C-4E40-95A7-7EB1360CDA26}"/>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158383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EA00-F8FA-728D-E5E5-246BF6B5E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3AA47-16C2-E104-E9CF-6A2943F639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D9E975-8525-CE25-A6F4-FA8FF3CA0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FBBB6-0753-BBF6-E0D2-AEB7E3668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BB97F-316E-02DB-3D71-75018D1CD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28CB4B-C354-A305-9F31-7DEDBD555023}"/>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8" name="Footer Placeholder 7">
            <a:extLst>
              <a:ext uri="{FF2B5EF4-FFF2-40B4-BE49-F238E27FC236}">
                <a16:creationId xmlns:a16="http://schemas.microsoft.com/office/drawing/2014/main" id="{C7F59B1E-4EB0-5D68-0D6D-AA70F6C4F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87891-3FCC-7525-8DE4-82E54C54D3EE}"/>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163703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F354-15F9-FCC5-E738-590C57EB0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24C73-3F02-A895-A565-E946B7986010}"/>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4" name="Footer Placeholder 3">
            <a:extLst>
              <a:ext uri="{FF2B5EF4-FFF2-40B4-BE49-F238E27FC236}">
                <a16:creationId xmlns:a16="http://schemas.microsoft.com/office/drawing/2014/main" id="{F9E0754E-32CD-B249-AE40-15A8ECD4B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BF0C2C-F69E-68A9-D4C2-653793625317}"/>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1351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B4B95-99E9-D17E-AC9F-6A7295DA00A6}"/>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3" name="Footer Placeholder 2">
            <a:extLst>
              <a:ext uri="{FF2B5EF4-FFF2-40B4-BE49-F238E27FC236}">
                <a16:creationId xmlns:a16="http://schemas.microsoft.com/office/drawing/2014/main" id="{919096B8-4A7D-1D50-DCBE-90B080057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59BEE3-AA61-D079-FDF6-C1F129B60003}"/>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365594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E19A-838A-2985-16F7-D548EB51E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FD061-4EEF-1E8C-8CAF-3B2995F3E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67414-C214-B2BB-9D87-CF26269C9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60231-09E3-C59A-1C17-9EEE903D657B}"/>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6" name="Footer Placeholder 5">
            <a:extLst>
              <a:ext uri="{FF2B5EF4-FFF2-40B4-BE49-F238E27FC236}">
                <a16:creationId xmlns:a16="http://schemas.microsoft.com/office/drawing/2014/main" id="{7F0B426B-1052-3B98-7232-20F779BC2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B3AA5-A6BE-317D-FC4F-BD5C28193A7A}"/>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30153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8556-7FD2-A5FD-88AB-AE4B6AF86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2E10B-9566-BF72-D71A-F0F12F912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CBDA5-6C0F-F9EB-570B-348D9F576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7D43-E01B-6EF0-F6BA-F131932340FA}"/>
              </a:ext>
            </a:extLst>
          </p:cNvPr>
          <p:cNvSpPr>
            <a:spLocks noGrp="1"/>
          </p:cNvSpPr>
          <p:nvPr>
            <p:ph type="dt" sz="half" idx="10"/>
          </p:nvPr>
        </p:nvSpPr>
        <p:spPr/>
        <p:txBody>
          <a:bodyPr/>
          <a:lstStyle/>
          <a:p>
            <a:fld id="{E787B2B1-B6D3-6647-AA9B-9099A82566EE}" type="datetimeFigureOut">
              <a:rPr lang="en-US" smtClean="0"/>
              <a:t>11/11/24</a:t>
            </a:fld>
            <a:endParaRPr lang="en-US"/>
          </a:p>
        </p:txBody>
      </p:sp>
      <p:sp>
        <p:nvSpPr>
          <p:cNvPr id="6" name="Footer Placeholder 5">
            <a:extLst>
              <a:ext uri="{FF2B5EF4-FFF2-40B4-BE49-F238E27FC236}">
                <a16:creationId xmlns:a16="http://schemas.microsoft.com/office/drawing/2014/main" id="{3C5EC8F1-9EED-416B-8BED-385CA5B3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9E44-2E84-D6EF-EDD2-45F56DC57880}"/>
              </a:ext>
            </a:extLst>
          </p:cNvPr>
          <p:cNvSpPr>
            <a:spLocks noGrp="1"/>
          </p:cNvSpPr>
          <p:nvPr>
            <p:ph type="sldNum" sz="quarter" idx="12"/>
          </p:nvPr>
        </p:nvSpPr>
        <p:spPr/>
        <p:txBody>
          <a:bodyPr/>
          <a:lstStyle/>
          <a:p>
            <a:fld id="{62989CBC-90AC-A447-8D29-B32A897B1B52}" type="slidenum">
              <a:rPr lang="en-US" smtClean="0"/>
              <a:t>‹#›</a:t>
            </a:fld>
            <a:endParaRPr lang="en-US"/>
          </a:p>
        </p:txBody>
      </p:sp>
    </p:spTree>
    <p:extLst>
      <p:ext uri="{BB962C8B-B14F-4D97-AF65-F5344CB8AC3E}">
        <p14:creationId xmlns:p14="http://schemas.microsoft.com/office/powerpoint/2010/main" val="21996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1FE3E-9137-5369-AF4B-B1B767C63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D8611-8EBB-410E-05D1-674872B2A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EFACF-3C2D-F8C9-F2A3-0ACFB0E6C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87B2B1-B6D3-6647-AA9B-9099A82566EE}" type="datetimeFigureOut">
              <a:rPr lang="en-US" smtClean="0"/>
              <a:t>11/11/24</a:t>
            </a:fld>
            <a:endParaRPr lang="en-US"/>
          </a:p>
        </p:txBody>
      </p:sp>
      <p:sp>
        <p:nvSpPr>
          <p:cNvPr id="5" name="Footer Placeholder 4">
            <a:extLst>
              <a:ext uri="{FF2B5EF4-FFF2-40B4-BE49-F238E27FC236}">
                <a16:creationId xmlns:a16="http://schemas.microsoft.com/office/drawing/2014/main" id="{9E932254-758A-60D1-5503-8A1F98023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24F91F-B2CA-5704-39EE-B7A8D63C8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989CBC-90AC-A447-8D29-B32A897B1B52}" type="slidenum">
              <a:rPr lang="en-US" smtClean="0"/>
              <a:t>‹#›</a:t>
            </a:fld>
            <a:endParaRPr lang="en-US"/>
          </a:p>
        </p:txBody>
      </p:sp>
    </p:spTree>
    <p:extLst>
      <p:ext uri="{BB962C8B-B14F-4D97-AF65-F5344CB8AC3E}">
        <p14:creationId xmlns:p14="http://schemas.microsoft.com/office/powerpoint/2010/main" val="337915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1F00-FB41-5B6D-E317-2984F35980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87A39B-3A16-269E-28A1-54634D4A651D}"/>
              </a:ext>
            </a:extLst>
          </p:cNvPr>
          <p:cNvPicPr>
            <a:picLocks noChangeAspect="1"/>
          </p:cNvPicPr>
          <p:nvPr/>
        </p:nvPicPr>
        <p:blipFill>
          <a:blip r:embed="rId2"/>
          <a:stretch>
            <a:fillRect/>
          </a:stretch>
        </p:blipFill>
        <p:spPr>
          <a:xfrm>
            <a:off x="-1" y="0"/>
            <a:ext cx="2527069" cy="6858000"/>
          </a:xfrm>
          <a:prstGeom prst="rect">
            <a:avLst/>
          </a:prstGeom>
        </p:spPr>
      </p:pic>
      <p:sp>
        <p:nvSpPr>
          <p:cNvPr id="5" name="TextBox 4">
            <a:extLst>
              <a:ext uri="{FF2B5EF4-FFF2-40B4-BE49-F238E27FC236}">
                <a16:creationId xmlns:a16="http://schemas.microsoft.com/office/drawing/2014/main" id="{A6C1B740-073A-E01B-0F0B-021F3C0EDC03}"/>
              </a:ext>
            </a:extLst>
          </p:cNvPr>
          <p:cNvSpPr txBox="1"/>
          <p:nvPr/>
        </p:nvSpPr>
        <p:spPr>
          <a:xfrm>
            <a:off x="2527066" y="2803119"/>
            <a:ext cx="9664933" cy="4031873"/>
          </a:xfrm>
          <a:prstGeom prst="rect">
            <a:avLst/>
          </a:prstGeom>
          <a:noFill/>
        </p:spPr>
        <p:txBody>
          <a:bodyPr wrap="square" rtlCol="0">
            <a:spAutoFit/>
          </a:bodyPr>
          <a:lstStyle/>
          <a:p>
            <a:r>
              <a:rPr lang="en-CA" sz="2000" b="1" i="1" dirty="0"/>
              <a:t>Citation:</a:t>
            </a:r>
          </a:p>
          <a:p>
            <a:r>
              <a:rPr lang="en-CA" sz="2000" b="1" dirty="0"/>
              <a:t>Politics :</a:t>
            </a:r>
            <a:br>
              <a:rPr lang="en-CA" sz="2000" dirty="0"/>
            </a:br>
            <a:r>
              <a:rPr lang="en-CA" sz="2000" i="1" dirty="0"/>
              <a:t>"For Leadership in developing new advanced public policy frameworks related to the efficiency of mineral and metal resources for a global sustainable development"</a:t>
            </a:r>
            <a:endParaRPr lang="en-CA" sz="2000" dirty="0"/>
          </a:p>
          <a:p>
            <a:r>
              <a:rPr lang="en-CA" sz="2000" b="1" dirty="0"/>
              <a:t>Corporations:</a:t>
            </a:r>
            <a:br>
              <a:rPr lang="en-CA" sz="2000" dirty="0"/>
            </a:br>
            <a:r>
              <a:rPr lang="en-CA" sz="2000" i="1" dirty="0"/>
              <a:t>"For Leadership in developing and applying new innovative business plans and operation technologies for a sustainable development of the company in the environment, economy and social points of view"</a:t>
            </a:r>
            <a:endParaRPr lang="en-CA" sz="2000" dirty="0"/>
          </a:p>
          <a:p>
            <a:r>
              <a:rPr lang="en-CA" sz="2000" b="1" dirty="0"/>
              <a:t>Academia:</a:t>
            </a:r>
            <a:br>
              <a:rPr lang="en-CA" sz="2000" dirty="0"/>
            </a:br>
            <a:r>
              <a:rPr lang="en-CA" sz="2000" i="1" dirty="0"/>
              <a:t>" For Leadership in developing new technologies that contribute to a global sustainable development as per FLOGEN Sustainability Framework in the environment, economy and social points of view "</a:t>
            </a:r>
            <a:endParaRPr lang="en-CA" sz="2000" dirty="0"/>
          </a:p>
          <a:p>
            <a:endParaRPr lang="en-US" sz="1600" dirty="0"/>
          </a:p>
        </p:txBody>
      </p:sp>
      <p:pic>
        <p:nvPicPr>
          <p:cNvPr id="7" name="Picture 6">
            <a:extLst>
              <a:ext uri="{FF2B5EF4-FFF2-40B4-BE49-F238E27FC236}">
                <a16:creationId xmlns:a16="http://schemas.microsoft.com/office/drawing/2014/main" id="{CC6331EE-3BF1-965F-B8A5-5BB815B26B55}"/>
              </a:ext>
            </a:extLst>
          </p:cNvPr>
          <p:cNvPicPr>
            <a:picLocks noChangeAspect="1"/>
          </p:cNvPicPr>
          <p:nvPr/>
        </p:nvPicPr>
        <p:blipFill>
          <a:blip r:embed="rId3"/>
          <a:stretch>
            <a:fillRect/>
          </a:stretch>
        </p:blipFill>
        <p:spPr>
          <a:xfrm>
            <a:off x="2527066" y="-1"/>
            <a:ext cx="2313674" cy="2768145"/>
          </a:xfrm>
          <a:prstGeom prst="rect">
            <a:avLst/>
          </a:prstGeom>
        </p:spPr>
      </p:pic>
      <p:sp>
        <p:nvSpPr>
          <p:cNvPr id="8" name="TextBox 7">
            <a:extLst>
              <a:ext uri="{FF2B5EF4-FFF2-40B4-BE49-F238E27FC236}">
                <a16:creationId xmlns:a16="http://schemas.microsoft.com/office/drawing/2014/main" id="{C43C42D1-09E5-8029-2D02-D1BF272AFF8A}"/>
              </a:ext>
            </a:extLst>
          </p:cNvPr>
          <p:cNvSpPr txBox="1"/>
          <p:nvPr/>
        </p:nvSpPr>
        <p:spPr>
          <a:xfrm>
            <a:off x="4840740" y="7620"/>
            <a:ext cx="7059168" cy="2708434"/>
          </a:xfrm>
          <a:prstGeom prst="rect">
            <a:avLst/>
          </a:prstGeom>
          <a:noFill/>
        </p:spPr>
        <p:txBody>
          <a:bodyPr wrap="square" rtlCol="0">
            <a:spAutoFit/>
          </a:bodyPr>
          <a:lstStyle/>
          <a:p>
            <a:r>
              <a:rPr lang="en-CA" sz="3200" b="1" dirty="0">
                <a:solidFill>
                  <a:srgbClr val="0000FF"/>
                </a:solidFill>
                <a:effectLst>
                  <a:outerShdw blurRad="38100" dist="38100" dir="2700000" algn="tl">
                    <a:srgbClr val="000000">
                      <a:alpha val="43137"/>
                    </a:srgbClr>
                  </a:outerShdw>
                </a:effectLst>
              </a:rPr>
              <a:t>Fray International Sustainability Award </a:t>
            </a:r>
          </a:p>
          <a:p>
            <a:r>
              <a:rPr lang="en-CA" sz="2000" dirty="0"/>
              <a:t>In honor of the distinguished work and lifetime achievements of Dr. Derek J. Fray, Emeritus Professor, University of Cambridge, UK whose illustrious biography includes among others almost 400 scientific papers, approximately 179 patents arising from 62 families of patents and several Fellowships of some of the most prestigious professional societies around the world.</a:t>
            </a:r>
          </a:p>
          <a:p>
            <a:endParaRPr lang="en-US" dirty="0"/>
          </a:p>
        </p:txBody>
      </p:sp>
    </p:spTree>
    <p:extLst>
      <p:ext uri="{BB962C8B-B14F-4D97-AF65-F5344CB8AC3E}">
        <p14:creationId xmlns:p14="http://schemas.microsoft.com/office/powerpoint/2010/main" val="352480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speaking at a podium&#10;&#10;Description automatically generated">
            <a:extLst>
              <a:ext uri="{FF2B5EF4-FFF2-40B4-BE49-F238E27FC236}">
                <a16:creationId xmlns:a16="http://schemas.microsoft.com/office/drawing/2014/main" id="{AFF8A346-AF6A-1882-50FA-672F74D63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36" y="253314"/>
            <a:ext cx="5964193" cy="4473145"/>
          </a:xfrm>
          <a:prstGeom prst="rect">
            <a:avLst/>
          </a:prstGeom>
        </p:spPr>
      </p:pic>
      <p:pic>
        <p:nvPicPr>
          <p:cNvPr id="7" name="Picture 6" descr="A person sitting at a desk&#10;&#10;Description automatically generated">
            <a:extLst>
              <a:ext uri="{FF2B5EF4-FFF2-40B4-BE49-F238E27FC236}">
                <a16:creationId xmlns:a16="http://schemas.microsoft.com/office/drawing/2014/main" id="{6F2AFB3A-6FAA-EA14-D94A-550CDD86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908" y="2156611"/>
            <a:ext cx="5600456" cy="4460610"/>
          </a:xfrm>
          <a:prstGeom prst="rect">
            <a:avLst/>
          </a:prstGeom>
        </p:spPr>
      </p:pic>
      <p:sp>
        <p:nvSpPr>
          <p:cNvPr id="8" name="TextBox 7">
            <a:extLst>
              <a:ext uri="{FF2B5EF4-FFF2-40B4-BE49-F238E27FC236}">
                <a16:creationId xmlns:a16="http://schemas.microsoft.com/office/drawing/2014/main" id="{D69D6C69-063B-16BF-9961-EE0B16B7FC4B}"/>
              </a:ext>
            </a:extLst>
          </p:cNvPr>
          <p:cNvSpPr txBox="1"/>
          <p:nvPr/>
        </p:nvSpPr>
        <p:spPr>
          <a:xfrm>
            <a:off x="6925962" y="1703528"/>
            <a:ext cx="5467865" cy="369332"/>
          </a:xfrm>
          <a:prstGeom prst="rect">
            <a:avLst/>
          </a:prstGeom>
          <a:noFill/>
        </p:spPr>
        <p:txBody>
          <a:bodyPr wrap="square" rtlCol="0">
            <a:spAutoFit/>
          </a:bodyPr>
          <a:lstStyle/>
          <a:p>
            <a:r>
              <a:rPr lang="en-CA" dirty="0"/>
              <a:t>67 years old, Brazilian research council meeting</a:t>
            </a:r>
          </a:p>
        </p:txBody>
      </p:sp>
      <p:sp>
        <p:nvSpPr>
          <p:cNvPr id="9" name="TextBox 8">
            <a:extLst>
              <a:ext uri="{FF2B5EF4-FFF2-40B4-BE49-F238E27FC236}">
                <a16:creationId xmlns:a16="http://schemas.microsoft.com/office/drawing/2014/main" id="{702740F9-3FCB-61D7-C591-E666E301FAF9}"/>
              </a:ext>
            </a:extLst>
          </p:cNvPr>
          <p:cNvSpPr txBox="1"/>
          <p:nvPr/>
        </p:nvSpPr>
        <p:spPr>
          <a:xfrm>
            <a:off x="1435444" y="4782750"/>
            <a:ext cx="5791200" cy="369332"/>
          </a:xfrm>
          <a:prstGeom prst="rect">
            <a:avLst/>
          </a:prstGeom>
          <a:noFill/>
        </p:spPr>
        <p:txBody>
          <a:bodyPr wrap="square" rtlCol="0">
            <a:spAutoFit/>
          </a:bodyPr>
          <a:lstStyle/>
          <a:p>
            <a:r>
              <a:rPr lang="en-CA" dirty="0"/>
              <a:t>62 years old, ABM Congress</a:t>
            </a:r>
          </a:p>
        </p:txBody>
      </p:sp>
    </p:spTree>
    <p:extLst>
      <p:ext uri="{BB962C8B-B14F-4D97-AF65-F5344CB8AC3E}">
        <p14:creationId xmlns:p14="http://schemas.microsoft.com/office/powerpoint/2010/main" val="232117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standing together&#10;&#10;Description automatically generated">
            <a:extLst>
              <a:ext uri="{FF2B5EF4-FFF2-40B4-BE49-F238E27FC236}">
                <a16:creationId xmlns:a16="http://schemas.microsoft.com/office/drawing/2014/main" id="{2EE9FC42-0E51-77D5-1218-41F50A235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68" y="245591"/>
            <a:ext cx="6777681" cy="5083261"/>
          </a:xfrm>
          <a:prstGeom prst="rect">
            <a:avLst/>
          </a:prstGeom>
        </p:spPr>
      </p:pic>
      <p:pic>
        <p:nvPicPr>
          <p:cNvPr id="7" name="Picture 6" descr="A person in a suit pointing at a sign&#10;&#10;Description automatically generated">
            <a:extLst>
              <a:ext uri="{FF2B5EF4-FFF2-40B4-BE49-F238E27FC236}">
                <a16:creationId xmlns:a16="http://schemas.microsoft.com/office/drawing/2014/main" id="{DC78AC39-A117-027D-C0B1-B094FF742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827" y="291156"/>
            <a:ext cx="3744098" cy="4992130"/>
          </a:xfrm>
          <a:prstGeom prst="rect">
            <a:avLst/>
          </a:prstGeom>
        </p:spPr>
      </p:pic>
      <p:sp>
        <p:nvSpPr>
          <p:cNvPr id="8" name="TextBox 7">
            <a:extLst>
              <a:ext uri="{FF2B5EF4-FFF2-40B4-BE49-F238E27FC236}">
                <a16:creationId xmlns:a16="http://schemas.microsoft.com/office/drawing/2014/main" id="{B4D63DE2-5E2A-B3D5-108A-1C1CEB232E08}"/>
              </a:ext>
            </a:extLst>
          </p:cNvPr>
          <p:cNvSpPr txBox="1"/>
          <p:nvPr/>
        </p:nvSpPr>
        <p:spPr>
          <a:xfrm>
            <a:off x="1250606" y="5425302"/>
            <a:ext cx="6623221" cy="369332"/>
          </a:xfrm>
          <a:prstGeom prst="rect">
            <a:avLst/>
          </a:prstGeom>
          <a:noFill/>
        </p:spPr>
        <p:txBody>
          <a:bodyPr wrap="square" rtlCol="0">
            <a:spAutoFit/>
          </a:bodyPr>
          <a:lstStyle/>
          <a:p>
            <a:r>
              <a:rPr lang="en-CA" dirty="0"/>
              <a:t>67 years old, TSM-ABM joint conference in Rio</a:t>
            </a:r>
          </a:p>
        </p:txBody>
      </p:sp>
      <p:sp>
        <p:nvSpPr>
          <p:cNvPr id="9" name="TextBox 8">
            <a:extLst>
              <a:ext uri="{FF2B5EF4-FFF2-40B4-BE49-F238E27FC236}">
                <a16:creationId xmlns:a16="http://schemas.microsoft.com/office/drawing/2014/main" id="{89A73C4B-D22D-9360-DFEB-F48199F4854D}"/>
              </a:ext>
            </a:extLst>
          </p:cNvPr>
          <p:cNvSpPr txBox="1"/>
          <p:nvPr/>
        </p:nvSpPr>
        <p:spPr>
          <a:xfrm>
            <a:off x="8256887" y="5425302"/>
            <a:ext cx="3744098" cy="646331"/>
          </a:xfrm>
          <a:prstGeom prst="rect">
            <a:avLst/>
          </a:prstGeom>
          <a:noFill/>
        </p:spPr>
        <p:txBody>
          <a:bodyPr wrap="square" rtlCol="0">
            <a:spAutoFit/>
          </a:bodyPr>
          <a:lstStyle/>
          <a:p>
            <a:r>
              <a:rPr lang="en-CA" dirty="0"/>
              <a:t>75 years old, best paper award recipient</a:t>
            </a:r>
          </a:p>
        </p:txBody>
      </p:sp>
    </p:spTree>
    <p:extLst>
      <p:ext uri="{BB962C8B-B14F-4D97-AF65-F5344CB8AC3E}">
        <p14:creationId xmlns:p14="http://schemas.microsoft.com/office/powerpoint/2010/main" val="3559584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at camera&#10;&#10;Description automatically generated">
            <a:extLst>
              <a:ext uri="{FF2B5EF4-FFF2-40B4-BE49-F238E27FC236}">
                <a16:creationId xmlns:a16="http://schemas.microsoft.com/office/drawing/2014/main" id="{B8AAD620-1488-733A-14AB-22139B81A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6426" y="1305183"/>
            <a:ext cx="4893279" cy="2752469"/>
          </a:xfrm>
          <a:prstGeom prst="rect">
            <a:avLst/>
          </a:prstGeom>
        </p:spPr>
      </p:pic>
      <p:pic>
        <p:nvPicPr>
          <p:cNvPr id="7" name="Picture 6" descr="A person in a suit with a medal&#10;&#10;Description automatically generated">
            <a:extLst>
              <a:ext uri="{FF2B5EF4-FFF2-40B4-BE49-F238E27FC236}">
                <a16:creationId xmlns:a16="http://schemas.microsoft.com/office/drawing/2014/main" id="{25FC3FD0-018A-DD2C-9766-C2569EA66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684" y="234775"/>
            <a:ext cx="3689008" cy="4918677"/>
          </a:xfrm>
          <a:prstGeom prst="rect">
            <a:avLst/>
          </a:prstGeom>
        </p:spPr>
      </p:pic>
      <p:pic>
        <p:nvPicPr>
          <p:cNvPr id="9" name="Picture 8" descr="A person standing on a balcony overlooking a mountain and a body of water&#10;&#10;Description automatically generated">
            <a:extLst>
              <a:ext uri="{FF2B5EF4-FFF2-40B4-BE49-F238E27FC236}">
                <a16:creationId xmlns:a16="http://schemas.microsoft.com/office/drawing/2014/main" id="{002CF8C1-9CA4-66B3-C7B1-C743B7F36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938" y="222078"/>
            <a:ext cx="3689008" cy="4918677"/>
          </a:xfrm>
          <a:prstGeom prst="rect">
            <a:avLst/>
          </a:prstGeom>
        </p:spPr>
      </p:pic>
      <p:sp>
        <p:nvSpPr>
          <p:cNvPr id="10" name="TextBox 9">
            <a:extLst>
              <a:ext uri="{FF2B5EF4-FFF2-40B4-BE49-F238E27FC236}">
                <a16:creationId xmlns:a16="http://schemas.microsoft.com/office/drawing/2014/main" id="{3CB3327C-5F29-26D2-6616-551083C1862B}"/>
              </a:ext>
            </a:extLst>
          </p:cNvPr>
          <p:cNvSpPr txBox="1"/>
          <p:nvPr/>
        </p:nvSpPr>
        <p:spPr>
          <a:xfrm>
            <a:off x="453979" y="5399903"/>
            <a:ext cx="2752469" cy="646331"/>
          </a:xfrm>
          <a:prstGeom prst="rect">
            <a:avLst/>
          </a:prstGeom>
          <a:noFill/>
        </p:spPr>
        <p:txBody>
          <a:bodyPr wrap="square" rtlCol="0">
            <a:spAutoFit/>
          </a:bodyPr>
          <a:lstStyle/>
          <a:p>
            <a:r>
              <a:rPr lang="en-CA" dirty="0"/>
              <a:t>77 years old, TMS Leadership Award recipient</a:t>
            </a:r>
          </a:p>
        </p:txBody>
      </p:sp>
      <p:sp>
        <p:nvSpPr>
          <p:cNvPr id="11" name="TextBox 10">
            <a:extLst>
              <a:ext uri="{FF2B5EF4-FFF2-40B4-BE49-F238E27FC236}">
                <a16:creationId xmlns:a16="http://schemas.microsoft.com/office/drawing/2014/main" id="{955FC2C3-88D9-D176-2A67-F115F03942BA}"/>
              </a:ext>
            </a:extLst>
          </p:cNvPr>
          <p:cNvSpPr txBox="1"/>
          <p:nvPr/>
        </p:nvSpPr>
        <p:spPr>
          <a:xfrm>
            <a:off x="3885684" y="5399903"/>
            <a:ext cx="3689008" cy="369332"/>
          </a:xfrm>
          <a:prstGeom prst="rect">
            <a:avLst/>
          </a:prstGeom>
          <a:noFill/>
        </p:spPr>
        <p:txBody>
          <a:bodyPr wrap="square" rtlCol="0">
            <a:spAutoFit/>
          </a:bodyPr>
          <a:lstStyle/>
          <a:p>
            <a:r>
              <a:rPr lang="en-CA" dirty="0"/>
              <a:t>79 years old, Army Medal recipient</a:t>
            </a:r>
          </a:p>
        </p:txBody>
      </p:sp>
      <p:sp>
        <p:nvSpPr>
          <p:cNvPr id="13" name="TextBox 12">
            <a:extLst>
              <a:ext uri="{FF2B5EF4-FFF2-40B4-BE49-F238E27FC236}">
                <a16:creationId xmlns:a16="http://schemas.microsoft.com/office/drawing/2014/main" id="{43525A03-89C8-1CFF-42CC-D6F9E86314F0}"/>
              </a:ext>
            </a:extLst>
          </p:cNvPr>
          <p:cNvSpPr txBox="1"/>
          <p:nvPr/>
        </p:nvSpPr>
        <p:spPr>
          <a:xfrm>
            <a:off x="8132938" y="5399903"/>
            <a:ext cx="3689008" cy="646331"/>
          </a:xfrm>
          <a:prstGeom prst="rect">
            <a:avLst/>
          </a:prstGeom>
          <a:noFill/>
        </p:spPr>
        <p:txBody>
          <a:bodyPr wrap="square" rtlCol="0">
            <a:spAutoFit/>
          </a:bodyPr>
          <a:lstStyle/>
          <a:p>
            <a:r>
              <a:rPr lang="en-CA" dirty="0"/>
              <a:t>79 years old, facing the Sugar Loaf at IME</a:t>
            </a:r>
          </a:p>
        </p:txBody>
      </p:sp>
    </p:spTree>
    <p:extLst>
      <p:ext uri="{BB962C8B-B14F-4D97-AF65-F5344CB8AC3E}">
        <p14:creationId xmlns:p14="http://schemas.microsoft.com/office/powerpoint/2010/main" val="169199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DD7F98-D9C5-0B5C-7F43-B4333092F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272" y="2881598"/>
            <a:ext cx="4607709" cy="3672205"/>
          </a:xfrm>
          <a:prstGeom prst="rect">
            <a:avLst/>
          </a:prstGeom>
        </p:spPr>
      </p:pic>
      <p:pic>
        <p:nvPicPr>
          <p:cNvPr id="11" name="Picture 10" descr="A person speaking to a group of people&#10;&#10;Description automatically generated">
            <a:extLst>
              <a:ext uri="{FF2B5EF4-FFF2-40B4-BE49-F238E27FC236}">
                <a16:creationId xmlns:a16="http://schemas.microsoft.com/office/drawing/2014/main" id="{2185F132-8690-ED98-3A71-B59ECBC51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12" y="170822"/>
            <a:ext cx="6820320" cy="4546879"/>
          </a:xfrm>
          <a:prstGeom prst="rect">
            <a:avLst/>
          </a:prstGeom>
        </p:spPr>
      </p:pic>
      <p:sp>
        <p:nvSpPr>
          <p:cNvPr id="12" name="TextBox 11">
            <a:extLst>
              <a:ext uri="{FF2B5EF4-FFF2-40B4-BE49-F238E27FC236}">
                <a16:creationId xmlns:a16="http://schemas.microsoft.com/office/drawing/2014/main" id="{FE467A2C-DF0D-446A-0FD2-0966AA69109A}"/>
              </a:ext>
            </a:extLst>
          </p:cNvPr>
          <p:cNvSpPr txBox="1"/>
          <p:nvPr/>
        </p:nvSpPr>
        <p:spPr>
          <a:xfrm>
            <a:off x="8953081" y="2444261"/>
            <a:ext cx="4541019" cy="369332"/>
          </a:xfrm>
          <a:prstGeom prst="rect">
            <a:avLst/>
          </a:prstGeom>
          <a:noFill/>
        </p:spPr>
        <p:txBody>
          <a:bodyPr wrap="square" rtlCol="0">
            <a:spAutoFit/>
          </a:bodyPr>
          <a:lstStyle/>
          <a:p>
            <a:r>
              <a:rPr lang="en-CA" dirty="0"/>
              <a:t>With family</a:t>
            </a:r>
          </a:p>
        </p:txBody>
      </p:sp>
      <p:sp>
        <p:nvSpPr>
          <p:cNvPr id="13" name="TextBox 12">
            <a:extLst>
              <a:ext uri="{FF2B5EF4-FFF2-40B4-BE49-F238E27FC236}">
                <a16:creationId xmlns:a16="http://schemas.microsoft.com/office/drawing/2014/main" id="{E93C393F-1542-F803-0D5D-D10DD9B8B9D0}"/>
              </a:ext>
            </a:extLst>
          </p:cNvPr>
          <p:cNvSpPr txBox="1"/>
          <p:nvPr/>
        </p:nvSpPr>
        <p:spPr>
          <a:xfrm>
            <a:off x="1990412" y="4785706"/>
            <a:ext cx="5742633" cy="369332"/>
          </a:xfrm>
          <a:prstGeom prst="rect">
            <a:avLst/>
          </a:prstGeom>
          <a:noFill/>
        </p:spPr>
        <p:txBody>
          <a:bodyPr wrap="square" rtlCol="0">
            <a:spAutoFit/>
          </a:bodyPr>
          <a:lstStyle/>
          <a:p>
            <a:r>
              <a:rPr lang="en-CA" dirty="0"/>
              <a:t>79 years old, CBECIM conference</a:t>
            </a:r>
          </a:p>
        </p:txBody>
      </p:sp>
    </p:spTree>
    <p:extLst>
      <p:ext uri="{BB962C8B-B14F-4D97-AF65-F5344CB8AC3E}">
        <p14:creationId xmlns:p14="http://schemas.microsoft.com/office/powerpoint/2010/main" val="2202080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636"/>
            <a:ext cx="12003110" cy="830997"/>
          </a:xfrm>
          <a:prstGeom prst="rect">
            <a:avLst/>
          </a:prstGeom>
        </p:spPr>
        <p:txBody>
          <a:bodyPr wrap="square">
            <a:spAutoFit/>
          </a:bodyPr>
          <a:lstStyle/>
          <a:p>
            <a:pPr algn="ctr"/>
            <a:r>
              <a:rPr lang="en-CA" sz="4800" b="1" dirty="0">
                <a:solidFill>
                  <a:srgbClr val="0000FF"/>
                </a:solidFill>
                <a:effectLst>
                  <a:outerShdw blurRad="38100" dist="38100" dir="2700000" algn="tl">
                    <a:srgbClr val="000000">
                      <a:alpha val="43137"/>
                    </a:srgbClr>
                  </a:outerShdw>
                </a:effectLst>
              </a:rPr>
              <a:t>Sustainable Industrial Processing Summit</a:t>
            </a:r>
            <a:endParaRPr lang="en-CA" sz="4800"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188890" y="744370"/>
            <a:ext cx="10959921" cy="1015663"/>
          </a:xfrm>
          <a:prstGeom prst="rect">
            <a:avLst/>
          </a:prstGeom>
        </p:spPr>
        <p:txBody>
          <a:bodyPr wrap="square">
            <a:spAutoFit/>
          </a:bodyPr>
          <a:lstStyle/>
          <a:p>
            <a:r>
              <a:rPr lang="en-CA" sz="6000" b="1" dirty="0">
                <a:solidFill>
                  <a:srgbClr val="FF0000"/>
                </a:solidFill>
                <a:effectLst>
                  <a:outerShdw blurRad="38100" dist="38100" dir="2700000" algn="tl">
                    <a:srgbClr val="000000">
                      <a:alpha val="43137"/>
                    </a:srgbClr>
                  </a:outerShdw>
                </a:effectLst>
              </a:rPr>
              <a:t>2024 STARS: </a:t>
            </a:r>
          </a:p>
        </p:txBody>
      </p:sp>
      <p:sp>
        <p:nvSpPr>
          <p:cNvPr id="10" name="Rectangle 9"/>
          <p:cNvSpPr/>
          <p:nvPr/>
        </p:nvSpPr>
        <p:spPr>
          <a:xfrm>
            <a:off x="202506" y="6258510"/>
            <a:ext cx="11697573" cy="523220"/>
          </a:xfrm>
          <a:prstGeom prst="rect">
            <a:avLst/>
          </a:prstGeom>
        </p:spPr>
        <p:txBody>
          <a:bodyPr wrap="square">
            <a:spAutoFit/>
          </a:bodyPr>
          <a:lstStyle/>
          <a:p>
            <a:pPr algn="ctr"/>
            <a:r>
              <a:rPr lang="en-CA" sz="2800" dirty="0"/>
              <a:t>   </a:t>
            </a:r>
            <a:r>
              <a:rPr lang="en-CA" sz="2800" b="1" dirty="0">
                <a:solidFill>
                  <a:srgbClr val="0000FF"/>
                </a:solidFill>
                <a:effectLst>
                  <a:outerShdw blurRad="38100" dist="38100" dir="2700000" algn="tl">
                    <a:srgbClr val="000000">
                      <a:alpha val="43137"/>
                    </a:srgbClr>
                  </a:outerShdw>
                </a:effectLst>
              </a:rPr>
              <a:t>FLOGEN</a:t>
            </a:r>
            <a:r>
              <a:rPr lang="en-CA" sz="2800" b="1" dirty="0">
                <a:solidFill>
                  <a:srgbClr val="FF0000"/>
                </a:solidFill>
                <a:effectLst>
                  <a:outerShdw blurRad="38100" dist="38100" dir="2700000" algn="tl">
                    <a:srgbClr val="000000">
                      <a:alpha val="43137"/>
                    </a:srgbClr>
                  </a:outerShdw>
                </a:effectLst>
              </a:rPr>
              <a:t> STARS </a:t>
            </a:r>
            <a:r>
              <a:rPr lang="en-CA" sz="2800" b="1" dirty="0">
                <a:solidFill>
                  <a:srgbClr val="0000FF"/>
                </a:solidFill>
                <a:effectLst>
                  <a:outerShdw blurRad="38100" dist="38100" dir="2700000" algn="tl">
                    <a:srgbClr val="000000">
                      <a:alpha val="43137"/>
                    </a:srgbClr>
                  </a:outerShdw>
                </a:effectLst>
              </a:rPr>
              <a:t>OUTREACH</a:t>
            </a:r>
          </a:p>
        </p:txBody>
      </p:sp>
      <p:sp>
        <p:nvSpPr>
          <p:cNvPr id="11" name="Rectangle 10"/>
          <p:cNvSpPr/>
          <p:nvPr/>
        </p:nvSpPr>
        <p:spPr>
          <a:xfrm>
            <a:off x="3210136" y="1712425"/>
            <a:ext cx="8981864" cy="4401205"/>
          </a:xfrm>
          <a:prstGeom prst="rect">
            <a:avLst/>
          </a:prstGeom>
        </p:spPr>
        <p:txBody>
          <a:bodyPr wrap="square">
            <a:spAutoFit/>
          </a:bodyPr>
          <a:lstStyle/>
          <a:p>
            <a:pPr algn="ctr"/>
            <a:r>
              <a:rPr lang="pt-BR" sz="6000" b="1" dirty="0">
                <a:solidFill>
                  <a:srgbClr val="0000FF"/>
                </a:solidFill>
                <a:effectLst>
                  <a:outerShdw blurRad="38100" dist="38100" dir="2700000" algn="tl">
                    <a:srgbClr val="000000">
                      <a:alpha val="43137"/>
                    </a:srgbClr>
                  </a:outerShdw>
                </a:effectLst>
              </a:rPr>
              <a:t>Sérgio Neves Monteiro</a:t>
            </a:r>
          </a:p>
          <a:p>
            <a:pPr algn="ctr" rtl="0">
              <a:spcBef>
                <a:spcPts val="0"/>
              </a:spcBef>
              <a:spcAft>
                <a:spcPts val="0"/>
              </a:spcAft>
            </a:pPr>
            <a:r>
              <a:rPr lang="en-CA" sz="4400" b="1" i="0" u="none" strike="noStrike" dirty="0">
                <a:solidFill>
                  <a:srgbClr val="0000FF"/>
                </a:solidFill>
                <a:effectLst>
                  <a:outerShdw blurRad="38100" dist="38100" dir="2700000" algn="tl">
                    <a:srgbClr val="000000">
                      <a:alpha val="43137"/>
                    </a:srgbClr>
                  </a:outerShdw>
                </a:effectLst>
              </a:rPr>
              <a:t>Professor</a:t>
            </a:r>
            <a:endParaRPr lang="en-CA" sz="4400" b="1" dirty="0">
              <a:solidFill>
                <a:srgbClr val="0000FF"/>
              </a:solidFill>
              <a:effectLst>
                <a:outerShdw blurRad="38100" dist="38100" dir="2700000" algn="tl">
                  <a:srgbClr val="000000">
                    <a:alpha val="43137"/>
                  </a:srgbClr>
                </a:outerShdw>
              </a:effectLst>
            </a:endParaRPr>
          </a:p>
          <a:p>
            <a:pPr algn="ctr" rtl="0">
              <a:spcBef>
                <a:spcPts val="0"/>
              </a:spcBef>
              <a:spcAft>
                <a:spcPts val="0"/>
              </a:spcAft>
            </a:pPr>
            <a:r>
              <a:rPr lang="en-CA" sz="4000" b="1" i="0" u="none" strike="noStrike" dirty="0">
                <a:solidFill>
                  <a:srgbClr val="0000FF"/>
                </a:solidFill>
                <a:effectLst>
                  <a:outerShdw blurRad="38100" dist="38100" dir="2700000" algn="tl">
                    <a:srgbClr val="000000">
                      <a:alpha val="43137"/>
                    </a:srgbClr>
                  </a:outerShdw>
                </a:effectLst>
              </a:rPr>
              <a:t>Military Institute of Engineering (IME), </a:t>
            </a:r>
            <a:r>
              <a:rPr lang="en-CA" sz="3600" b="1" i="0" u="none" strike="noStrike" dirty="0">
                <a:solidFill>
                  <a:srgbClr val="0000FF"/>
                </a:solidFill>
                <a:effectLst>
                  <a:outerShdw blurRad="38100" dist="38100" dir="2700000" algn="tl">
                    <a:srgbClr val="000000">
                      <a:alpha val="43137"/>
                    </a:srgbClr>
                  </a:outerShdw>
                </a:effectLst>
              </a:rPr>
              <a:t>Brazil</a:t>
            </a:r>
            <a:endParaRPr lang="en-CA" sz="3600" b="1" dirty="0">
              <a:solidFill>
                <a:srgbClr val="0000FF"/>
              </a:solidFill>
              <a:effectLst>
                <a:outerShdw blurRad="38100" dist="38100" dir="2700000" algn="tl">
                  <a:srgbClr val="000000">
                    <a:alpha val="43137"/>
                  </a:srgbClr>
                </a:outerShdw>
              </a:effectLst>
            </a:endParaRPr>
          </a:p>
          <a:p>
            <a:pPr algn="ctr" rtl="0">
              <a:spcBef>
                <a:spcPts val="0"/>
              </a:spcBef>
              <a:spcAft>
                <a:spcPts val="0"/>
              </a:spcAft>
            </a:pPr>
            <a:endParaRPr lang="en-US" sz="2800" b="1" dirty="0">
              <a:solidFill>
                <a:srgbClr val="0000FF"/>
              </a:solidFill>
            </a:endParaRPr>
          </a:p>
          <a:p>
            <a:pPr algn="ctr"/>
            <a:r>
              <a:rPr lang="en-US" sz="2800" b="1" dirty="0">
                <a:solidFill>
                  <a:srgbClr val="0000FF"/>
                </a:solidFill>
              </a:rPr>
              <a:t>Field:</a:t>
            </a:r>
            <a:r>
              <a:rPr lang="en-US" sz="2800" b="1" dirty="0"/>
              <a:t> </a:t>
            </a:r>
            <a:r>
              <a:rPr lang="en-US" sz="2800" b="1" dirty="0">
                <a:solidFill>
                  <a:srgbClr val="FF0000"/>
                </a:solidFill>
              </a:rPr>
              <a:t>Composite, Ceramic &amp; Nano Materials</a:t>
            </a:r>
          </a:p>
          <a:p>
            <a:pPr algn="ctr" rtl="0">
              <a:spcBef>
                <a:spcPts val="0"/>
              </a:spcBef>
              <a:spcAft>
                <a:spcPts val="0"/>
              </a:spcAft>
            </a:pPr>
            <a:endParaRPr lang="en-CA" sz="4400" b="1" dirty="0">
              <a:solidFill>
                <a:srgbClr val="0000FF"/>
              </a:solidFill>
              <a:effectLst>
                <a:outerShdw blurRad="38100" dist="38100" dir="2700000" algn="tl">
                  <a:srgbClr val="000000">
                    <a:alpha val="43137"/>
                  </a:srgbClr>
                </a:outerShdw>
              </a:effectLst>
            </a:endParaRPr>
          </a:p>
        </p:txBody>
      </p:sp>
      <p:sp>
        <p:nvSpPr>
          <p:cNvPr id="13" name="TextBox 12"/>
          <p:cNvSpPr txBox="1"/>
          <p:nvPr/>
        </p:nvSpPr>
        <p:spPr>
          <a:xfrm>
            <a:off x="1661374" y="5612179"/>
            <a:ext cx="10086125" cy="646331"/>
          </a:xfrm>
          <a:prstGeom prst="rect">
            <a:avLst/>
          </a:prstGeom>
          <a:noFill/>
        </p:spPr>
        <p:txBody>
          <a:bodyPr wrap="square" rtlCol="0">
            <a:spAutoFit/>
          </a:bodyPr>
          <a:lstStyle/>
          <a:p>
            <a:r>
              <a:rPr lang="en-CA" sz="3600" b="1" dirty="0">
                <a:solidFill>
                  <a:srgbClr val="FF0000"/>
                </a:solidFill>
                <a:effectLst>
                  <a:outerShdw blurRad="38100" dist="38100" dir="2700000" algn="tl">
                    <a:srgbClr val="000000">
                      <a:alpha val="43137"/>
                    </a:srgbClr>
                  </a:outerShdw>
                </a:effectLst>
              </a:rPr>
              <a:t>FRAY INTERNATIONAL SUSTAINABILITY AWARD</a:t>
            </a:r>
          </a:p>
        </p:txBody>
      </p:sp>
      <p:pic>
        <p:nvPicPr>
          <p:cNvPr id="5" name="Picture 4" descr="A close-up of a person smiling&#10;&#10;Description automatically generated">
            <a:extLst>
              <a:ext uri="{FF2B5EF4-FFF2-40B4-BE49-F238E27FC236}">
                <a16:creationId xmlns:a16="http://schemas.microsoft.com/office/drawing/2014/main" id="{954B653B-BBFA-DBE6-6050-1DFF41C63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7" y="1952841"/>
            <a:ext cx="2855328" cy="3564000"/>
          </a:xfrm>
          <a:prstGeom prst="rect">
            <a:avLst/>
          </a:prstGeom>
        </p:spPr>
      </p:pic>
    </p:spTree>
    <p:extLst>
      <p:ext uri="{BB962C8B-B14F-4D97-AF65-F5344CB8AC3E}">
        <p14:creationId xmlns:p14="http://schemas.microsoft.com/office/powerpoint/2010/main" val="89618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7D7E-59A1-17B3-677C-B86A4DAEA1EF}"/>
              </a:ext>
            </a:extLst>
          </p:cNvPr>
          <p:cNvSpPr>
            <a:spLocks noGrp="1"/>
          </p:cNvSpPr>
          <p:nvPr>
            <p:ph type="title"/>
          </p:nvPr>
        </p:nvSpPr>
        <p:spPr/>
        <p:txBody>
          <a:bodyPr>
            <a:noAutofit/>
          </a:bodyPr>
          <a:lstStyle/>
          <a:p>
            <a:r>
              <a:rPr lang="en-CA" sz="2800" b="0" i="0" dirty="0">
                <a:solidFill>
                  <a:srgbClr val="000000"/>
                </a:solidFill>
                <a:effectLst/>
                <a:latin typeface="Arial" panose="020B0604020202020204" pitchFamily="34" charset="0"/>
              </a:rPr>
              <a:t>Dr. Sergio Monteiro receiving the Fray International Sustainability Award from Dr. Florian Kongoli at FLOGEN SIPS 2024</a:t>
            </a:r>
            <a:endParaRPr lang="en-US" sz="2800" dirty="0"/>
          </a:p>
        </p:txBody>
      </p:sp>
      <p:pic>
        <p:nvPicPr>
          <p:cNvPr id="5" name="Content Placeholder 4" descr="Men in black suits shaking hands with a person in a suit&#10;&#10;Description automatically generated">
            <a:extLst>
              <a:ext uri="{FF2B5EF4-FFF2-40B4-BE49-F238E27FC236}">
                <a16:creationId xmlns:a16="http://schemas.microsoft.com/office/drawing/2014/main" id="{7456A65A-30D4-6B7C-97A9-773798F02AE6}"/>
              </a:ext>
            </a:extLst>
          </p:cNvPr>
          <p:cNvPicPr>
            <a:picLocks noGrp="1" noChangeAspect="1"/>
          </p:cNvPicPr>
          <p:nvPr>
            <p:ph idx="1"/>
          </p:nvPr>
        </p:nvPicPr>
        <p:blipFill>
          <a:blip r:embed="rId2"/>
          <a:stretch>
            <a:fillRect/>
          </a:stretch>
        </p:blipFill>
        <p:spPr>
          <a:xfrm>
            <a:off x="2270760" y="1681738"/>
            <a:ext cx="7223760" cy="4811137"/>
          </a:xfrm>
        </p:spPr>
      </p:pic>
    </p:spTree>
    <p:extLst>
      <p:ext uri="{BB962C8B-B14F-4D97-AF65-F5344CB8AC3E}">
        <p14:creationId xmlns:p14="http://schemas.microsoft.com/office/powerpoint/2010/main" val="101204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22E9-CDE6-0CF8-CA08-6FC5BD31C3A6}"/>
              </a:ext>
            </a:extLst>
          </p:cNvPr>
          <p:cNvSpPr>
            <a:spLocks noGrp="1"/>
          </p:cNvSpPr>
          <p:nvPr>
            <p:ph type="title"/>
          </p:nvPr>
        </p:nvSpPr>
        <p:spPr>
          <a:xfrm>
            <a:off x="838200" y="84931"/>
            <a:ext cx="10515600" cy="1325563"/>
          </a:xfrm>
        </p:spPr>
        <p:txBody>
          <a:bodyPr>
            <a:normAutofit/>
          </a:bodyPr>
          <a:lstStyle/>
          <a:p>
            <a:r>
              <a:rPr lang="en-CA" sz="2800" b="0" i="0" dirty="0">
                <a:solidFill>
                  <a:srgbClr val="000000"/>
                </a:solidFill>
                <a:effectLst/>
                <a:latin typeface="Arial" panose="020B0604020202020204" pitchFamily="34" charset="0"/>
              </a:rPr>
              <a:t>Dr. Florian Kongoli congratulating Dr. Sergio Monteiro during the FLOGEN SIPS 2024 award ceremony</a:t>
            </a:r>
            <a:endParaRPr lang="en-US" sz="2800" dirty="0"/>
          </a:p>
        </p:txBody>
      </p:sp>
      <p:sp>
        <p:nvSpPr>
          <p:cNvPr id="3" name="Content Placeholder 2">
            <a:extLst>
              <a:ext uri="{FF2B5EF4-FFF2-40B4-BE49-F238E27FC236}">
                <a16:creationId xmlns:a16="http://schemas.microsoft.com/office/drawing/2014/main" id="{3953750B-D378-4D7C-C017-4291D804B002}"/>
              </a:ext>
            </a:extLst>
          </p:cNvPr>
          <p:cNvSpPr>
            <a:spLocks noGrp="1"/>
          </p:cNvSpPr>
          <p:nvPr>
            <p:ph idx="1"/>
          </p:nvPr>
        </p:nvSpPr>
        <p:spPr/>
        <p:txBody>
          <a:bodyPr/>
          <a:lstStyle/>
          <a:p>
            <a:endParaRPr lang="en-US" dirty="0"/>
          </a:p>
          <a:p>
            <a:endParaRPr lang="en-US" dirty="0"/>
          </a:p>
        </p:txBody>
      </p:sp>
      <p:pic>
        <p:nvPicPr>
          <p:cNvPr id="5" name="Picture 4" descr="A person shaking hands with another person on stage&#10;&#10;Description automatically generated">
            <a:extLst>
              <a:ext uri="{FF2B5EF4-FFF2-40B4-BE49-F238E27FC236}">
                <a16:creationId xmlns:a16="http://schemas.microsoft.com/office/drawing/2014/main" id="{486A0F12-D11C-90B5-0604-23B3CF0AAB20}"/>
              </a:ext>
            </a:extLst>
          </p:cNvPr>
          <p:cNvPicPr>
            <a:picLocks noChangeAspect="1"/>
          </p:cNvPicPr>
          <p:nvPr/>
        </p:nvPicPr>
        <p:blipFill>
          <a:blip r:embed="rId2"/>
          <a:srcRect t="-3" b="12538"/>
          <a:stretch/>
        </p:blipFill>
        <p:spPr>
          <a:xfrm>
            <a:off x="1905000" y="1410494"/>
            <a:ext cx="7726680" cy="4766469"/>
          </a:xfrm>
          <a:prstGeom prst="rect">
            <a:avLst/>
          </a:prstGeom>
        </p:spPr>
      </p:pic>
    </p:spTree>
    <p:extLst>
      <p:ext uri="{BB962C8B-B14F-4D97-AF65-F5344CB8AC3E}">
        <p14:creationId xmlns:p14="http://schemas.microsoft.com/office/powerpoint/2010/main" val="396751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B58A-0E82-2EDD-1ABC-BEEF28EE23F6}"/>
              </a:ext>
            </a:extLst>
          </p:cNvPr>
          <p:cNvSpPr>
            <a:spLocks noGrp="1"/>
          </p:cNvSpPr>
          <p:nvPr>
            <p:ph type="title"/>
          </p:nvPr>
        </p:nvSpPr>
        <p:spPr/>
        <p:txBody>
          <a:bodyPr>
            <a:normAutofit/>
          </a:bodyPr>
          <a:lstStyle/>
          <a:p>
            <a:r>
              <a:rPr lang="en-CA" sz="2800" b="0" i="0" dirty="0">
                <a:solidFill>
                  <a:srgbClr val="000000"/>
                </a:solidFill>
                <a:effectLst/>
                <a:latin typeface="Arial" panose="020B0604020202020204" pitchFamily="34" charset="0"/>
              </a:rPr>
              <a:t>Dr. Sergio Monteiro delivering an acceptance speech during the FLOGEN SIPS 2024 award ceremony</a:t>
            </a:r>
            <a:br>
              <a:rPr lang="en-CA" sz="2800" dirty="0"/>
            </a:br>
            <a:endParaRPr lang="en-US" sz="2800" dirty="0"/>
          </a:p>
        </p:txBody>
      </p:sp>
      <p:pic>
        <p:nvPicPr>
          <p:cNvPr id="5" name="Content Placeholder 4" descr="A person standing at a podium&#10;&#10;Description automatically generated">
            <a:extLst>
              <a:ext uri="{FF2B5EF4-FFF2-40B4-BE49-F238E27FC236}">
                <a16:creationId xmlns:a16="http://schemas.microsoft.com/office/drawing/2014/main" id="{E35FAD4D-3606-5CB6-A1E9-A12EF3BE818A}"/>
              </a:ext>
            </a:extLst>
          </p:cNvPr>
          <p:cNvPicPr>
            <a:picLocks noGrp="1" noChangeAspect="1"/>
          </p:cNvPicPr>
          <p:nvPr>
            <p:ph idx="1"/>
          </p:nvPr>
        </p:nvPicPr>
        <p:blipFill>
          <a:blip r:embed="rId2"/>
          <a:stretch>
            <a:fillRect/>
          </a:stretch>
        </p:blipFill>
        <p:spPr>
          <a:xfrm>
            <a:off x="2194560" y="1402874"/>
            <a:ext cx="7421880" cy="4943088"/>
          </a:xfrm>
        </p:spPr>
      </p:pic>
    </p:spTree>
    <p:extLst>
      <p:ext uri="{BB962C8B-B14F-4D97-AF65-F5344CB8AC3E}">
        <p14:creationId xmlns:p14="http://schemas.microsoft.com/office/powerpoint/2010/main" val="81916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aby&#10;&#10;Description automatically generated">
            <a:extLst>
              <a:ext uri="{FF2B5EF4-FFF2-40B4-BE49-F238E27FC236}">
                <a16:creationId xmlns:a16="http://schemas.microsoft.com/office/drawing/2014/main" id="{056E2F6B-469C-01D4-9563-C244FBDA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7" y="280315"/>
            <a:ext cx="3853481" cy="5392559"/>
          </a:xfrm>
          <a:prstGeom prst="rect">
            <a:avLst/>
          </a:prstGeom>
        </p:spPr>
      </p:pic>
      <p:pic>
        <p:nvPicPr>
          <p:cNvPr id="7" name="Picture 6" descr="A baby sitting on a table&#10;&#10;Description automatically generated">
            <a:extLst>
              <a:ext uri="{FF2B5EF4-FFF2-40B4-BE49-F238E27FC236}">
                <a16:creationId xmlns:a16="http://schemas.microsoft.com/office/drawing/2014/main" id="{19BB47E0-6315-1783-FA47-552A02E1A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875" y="1163822"/>
            <a:ext cx="3416066" cy="5392560"/>
          </a:xfrm>
          <a:prstGeom prst="rect">
            <a:avLst/>
          </a:prstGeom>
        </p:spPr>
      </p:pic>
      <p:pic>
        <p:nvPicPr>
          <p:cNvPr id="9" name="Picture 8" descr="A couple of young boys in white suits&#10;&#10;Description automatically generated">
            <a:extLst>
              <a:ext uri="{FF2B5EF4-FFF2-40B4-BE49-F238E27FC236}">
                <a16:creationId xmlns:a16="http://schemas.microsoft.com/office/drawing/2014/main" id="{692FF0AE-23D4-6C55-399A-602AE06B0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9489" y="280314"/>
            <a:ext cx="3562403" cy="5392560"/>
          </a:xfrm>
          <a:prstGeom prst="rect">
            <a:avLst/>
          </a:prstGeom>
        </p:spPr>
      </p:pic>
      <p:sp>
        <p:nvSpPr>
          <p:cNvPr id="10" name="TextBox 9">
            <a:extLst>
              <a:ext uri="{FF2B5EF4-FFF2-40B4-BE49-F238E27FC236}">
                <a16:creationId xmlns:a16="http://schemas.microsoft.com/office/drawing/2014/main" id="{210726A2-895B-B69F-CC47-935C08623F6A}"/>
              </a:ext>
            </a:extLst>
          </p:cNvPr>
          <p:cNvSpPr txBox="1"/>
          <p:nvPr/>
        </p:nvSpPr>
        <p:spPr>
          <a:xfrm>
            <a:off x="621014" y="5894173"/>
            <a:ext cx="3689087" cy="369332"/>
          </a:xfrm>
          <a:prstGeom prst="rect">
            <a:avLst/>
          </a:prstGeom>
          <a:noFill/>
        </p:spPr>
        <p:txBody>
          <a:bodyPr wrap="square" rtlCol="0">
            <a:spAutoFit/>
          </a:bodyPr>
          <a:lstStyle/>
          <a:p>
            <a:r>
              <a:rPr lang="en-CA" dirty="0"/>
              <a:t>Recently born in mother’s hands</a:t>
            </a:r>
          </a:p>
        </p:txBody>
      </p:sp>
      <p:sp>
        <p:nvSpPr>
          <p:cNvPr id="11" name="TextBox 10">
            <a:extLst>
              <a:ext uri="{FF2B5EF4-FFF2-40B4-BE49-F238E27FC236}">
                <a16:creationId xmlns:a16="http://schemas.microsoft.com/office/drawing/2014/main" id="{BCAE0902-96D1-FDB7-0840-1075F9EDF7C7}"/>
              </a:ext>
            </a:extLst>
          </p:cNvPr>
          <p:cNvSpPr txBox="1"/>
          <p:nvPr/>
        </p:nvSpPr>
        <p:spPr>
          <a:xfrm>
            <a:off x="5303421" y="582596"/>
            <a:ext cx="3416066" cy="369332"/>
          </a:xfrm>
          <a:prstGeom prst="rect">
            <a:avLst/>
          </a:prstGeom>
          <a:noFill/>
        </p:spPr>
        <p:txBody>
          <a:bodyPr wrap="square" rtlCol="0">
            <a:spAutoFit/>
          </a:bodyPr>
          <a:lstStyle/>
          <a:p>
            <a:r>
              <a:rPr lang="en-CA" dirty="0"/>
              <a:t>2 years old in Rio</a:t>
            </a:r>
          </a:p>
        </p:txBody>
      </p:sp>
      <p:sp>
        <p:nvSpPr>
          <p:cNvPr id="12" name="TextBox 11">
            <a:extLst>
              <a:ext uri="{FF2B5EF4-FFF2-40B4-BE49-F238E27FC236}">
                <a16:creationId xmlns:a16="http://schemas.microsoft.com/office/drawing/2014/main" id="{B6A6206B-1E12-008C-458E-70192AFAF77E}"/>
              </a:ext>
            </a:extLst>
          </p:cNvPr>
          <p:cNvSpPr txBox="1"/>
          <p:nvPr/>
        </p:nvSpPr>
        <p:spPr>
          <a:xfrm>
            <a:off x="9272742" y="5770606"/>
            <a:ext cx="3562403" cy="369332"/>
          </a:xfrm>
          <a:prstGeom prst="rect">
            <a:avLst/>
          </a:prstGeom>
          <a:noFill/>
        </p:spPr>
        <p:txBody>
          <a:bodyPr wrap="square" rtlCol="0">
            <a:spAutoFit/>
          </a:bodyPr>
          <a:lstStyle/>
          <a:p>
            <a:r>
              <a:rPr lang="en-CA" dirty="0"/>
              <a:t>First Communion</a:t>
            </a:r>
          </a:p>
        </p:txBody>
      </p:sp>
    </p:spTree>
    <p:extLst>
      <p:ext uri="{BB962C8B-B14F-4D97-AF65-F5344CB8AC3E}">
        <p14:creationId xmlns:p14="http://schemas.microsoft.com/office/powerpoint/2010/main" val="376840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couch&#10;&#10;Description automatically generated">
            <a:extLst>
              <a:ext uri="{FF2B5EF4-FFF2-40B4-BE49-F238E27FC236}">
                <a16:creationId xmlns:a16="http://schemas.microsoft.com/office/drawing/2014/main" id="{9FBEDE72-1EB2-D785-7CBE-F94C6BB5B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21" y="240381"/>
            <a:ext cx="6785812" cy="4947773"/>
          </a:xfrm>
          <a:prstGeom prst="rect">
            <a:avLst/>
          </a:prstGeom>
        </p:spPr>
      </p:pic>
      <p:pic>
        <p:nvPicPr>
          <p:cNvPr id="11" name="Picture 10" descr="A person in a tuxedo&#10;&#10;Description automatically generated">
            <a:extLst>
              <a:ext uri="{FF2B5EF4-FFF2-40B4-BE49-F238E27FC236}">
                <a16:creationId xmlns:a16="http://schemas.microsoft.com/office/drawing/2014/main" id="{1EAED180-9D0B-BF1C-4263-009E4ACA9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293" y="240381"/>
            <a:ext cx="3821608" cy="5637905"/>
          </a:xfrm>
          <a:prstGeom prst="rect">
            <a:avLst/>
          </a:prstGeom>
        </p:spPr>
      </p:pic>
      <p:sp>
        <p:nvSpPr>
          <p:cNvPr id="12" name="TextBox 11">
            <a:extLst>
              <a:ext uri="{FF2B5EF4-FFF2-40B4-BE49-F238E27FC236}">
                <a16:creationId xmlns:a16="http://schemas.microsoft.com/office/drawing/2014/main" id="{14142274-C1CB-938B-0B5E-1D81C204294D}"/>
              </a:ext>
            </a:extLst>
          </p:cNvPr>
          <p:cNvSpPr txBox="1"/>
          <p:nvPr/>
        </p:nvSpPr>
        <p:spPr>
          <a:xfrm>
            <a:off x="2190541" y="5299277"/>
            <a:ext cx="5481376" cy="369332"/>
          </a:xfrm>
          <a:prstGeom prst="rect">
            <a:avLst/>
          </a:prstGeom>
          <a:noFill/>
        </p:spPr>
        <p:txBody>
          <a:bodyPr wrap="square" rtlCol="0">
            <a:spAutoFit/>
          </a:bodyPr>
          <a:lstStyle/>
          <a:p>
            <a:r>
              <a:rPr lang="en-CA" dirty="0"/>
              <a:t>11 years old with grandmother</a:t>
            </a:r>
          </a:p>
        </p:txBody>
      </p:sp>
      <p:sp>
        <p:nvSpPr>
          <p:cNvPr id="13" name="TextBox 12">
            <a:extLst>
              <a:ext uri="{FF2B5EF4-FFF2-40B4-BE49-F238E27FC236}">
                <a16:creationId xmlns:a16="http://schemas.microsoft.com/office/drawing/2014/main" id="{86A54252-B450-14EF-2DF4-9192DA267F11}"/>
              </a:ext>
            </a:extLst>
          </p:cNvPr>
          <p:cNvSpPr txBox="1"/>
          <p:nvPr/>
        </p:nvSpPr>
        <p:spPr>
          <a:xfrm>
            <a:off x="8043705" y="6039059"/>
            <a:ext cx="3627455" cy="369332"/>
          </a:xfrm>
          <a:prstGeom prst="rect">
            <a:avLst/>
          </a:prstGeom>
          <a:noFill/>
        </p:spPr>
        <p:txBody>
          <a:bodyPr wrap="square" rtlCol="0">
            <a:spAutoFit/>
          </a:bodyPr>
          <a:lstStyle/>
          <a:p>
            <a:r>
              <a:rPr lang="en-CA" dirty="0"/>
              <a:t>19 years old, Highschool graduation</a:t>
            </a:r>
          </a:p>
        </p:txBody>
      </p:sp>
    </p:spTree>
    <p:extLst>
      <p:ext uri="{BB962C8B-B14F-4D97-AF65-F5344CB8AC3E}">
        <p14:creationId xmlns:p14="http://schemas.microsoft.com/office/powerpoint/2010/main" val="420292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3C70A70B-3233-FAE8-0AE2-432EDB71C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76" y="216641"/>
            <a:ext cx="5761624" cy="5117867"/>
          </a:xfrm>
          <a:prstGeom prst="rect">
            <a:avLst/>
          </a:prstGeom>
        </p:spPr>
      </p:pic>
      <p:pic>
        <p:nvPicPr>
          <p:cNvPr id="7" name="Picture 6" descr="A person holding a fish on a boat&#10;&#10;Description automatically generated">
            <a:extLst>
              <a:ext uri="{FF2B5EF4-FFF2-40B4-BE49-F238E27FC236}">
                <a16:creationId xmlns:a16="http://schemas.microsoft.com/office/drawing/2014/main" id="{65C17B0E-85CB-7801-2D1C-A2231DE69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164" y="1359596"/>
            <a:ext cx="5291026" cy="5131359"/>
          </a:xfrm>
          <a:prstGeom prst="rect">
            <a:avLst/>
          </a:prstGeom>
        </p:spPr>
      </p:pic>
      <p:sp>
        <p:nvSpPr>
          <p:cNvPr id="8" name="TextBox 7">
            <a:extLst>
              <a:ext uri="{FF2B5EF4-FFF2-40B4-BE49-F238E27FC236}">
                <a16:creationId xmlns:a16="http://schemas.microsoft.com/office/drawing/2014/main" id="{5BF38351-AE39-6F6A-575F-AD2ADDA7436E}"/>
              </a:ext>
            </a:extLst>
          </p:cNvPr>
          <p:cNvSpPr txBox="1"/>
          <p:nvPr/>
        </p:nvSpPr>
        <p:spPr>
          <a:xfrm>
            <a:off x="569675" y="5426109"/>
            <a:ext cx="5291026" cy="646331"/>
          </a:xfrm>
          <a:prstGeom prst="rect">
            <a:avLst/>
          </a:prstGeom>
          <a:noFill/>
        </p:spPr>
        <p:txBody>
          <a:bodyPr wrap="square" rtlCol="0">
            <a:spAutoFit/>
          </a:bodyPr>
          <a:lstStyle/>
          <a:p>
            <a:r>
              <a:rPr lang="en-CA" dirty="0"/>
              <a:t>24 years old, with former Brazilian President </a:t>
            </a:r>
            <a:r>
              <a:rPr lang="en-CA" dirty="0" err="1"/>
              <a:t>Juscelino</a:t>
            </a:r>
            <a:endParaRPr lang="en-CA" dirty="0"/>
          </a:p>
          <a:p>
            <a:r>
              <a:rPr lang="en-CA" dirty="0" err="1"/>
              <a:t>Kubistchek</a:t>
            </a:r>
            <a:endParaRPr lang="en-CA" dirty="0"/>
          </a:p>
        </p:txBody>
      </p:sp>
      <p:sp>
        <p:nvSpPr>
          <p:cNvPr id="9" name="TextBox 8">
            <a:extLst>
              <a:ext uri="{FF2B5EF4-FFF2-40B4-BE49-F238E27FC236}">
                <a16:creationId xmlns:a16="http://schemas.microsoft.com/office/drawing/2014/main" id="{D9E60ACB-018E-58B8-C2F0-359B42C8E3FE}"/>
              </a:ext>
            </a:extLst>
          </p:cNvPr>
          <p:cNvSpPr txBox="1"/>
          <p:nvPr/>
        </p:nvSpPr>
        <p:spPr>
          <a:xfrm>
            <a:off x="6667082" y="685716"/>
            <a:ext cx="5291026" cy="646331"/>
          </a:xfrm>
          <a:prstGeom prst="rect">
            <a:avLst/>
          </a:prstGeom>
          <a:noFill/>
        </p:spPr>
        <p:txBody>
          <a:bodyPr wrap="square" rtlCol="0">
            <a:spAutoFit/>
          </a:bodyPr>
          <a:lstStyle/>
          <a:p>
            <a:r>
              <a:rPr lang="en-CA" dirty="0"/>
              <a:t>25 years old, MSc graduate student, University of Florida</a:t>
            </a:r>
          </a:p>
        </p:txBody>
      </p:sp>
    </p:spTree>
    <p:extLst>
      <p:ext uri="{BB962C8B-B14F-4D97-AF65-F5344CB8AC3E}">
        <p14:creationId xmlns:p14="http://schemas.microsoft.com/office/powerpoint/2010/main" val="119041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chair in an office&#10;&#10;Description automatically generated">
            <a:extLst>
              <a:ext uri="{FF2B5EF4-FFF2-40B4-BE49-F238E27FC236}">
                <a16:creationId xmlns:a16="http://schemas.microsoft.com/office/drawing/2014/main" id="{263329DC-79A6-0037-5F98-C9DAEF85F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25" y="213360"/>
            <a:ext cx="4148328" cy="3215640"/>
          </a:xfrm>
          <a:prstGeom prst="rect">
            <a:avLst/>
          </a:prstGeom>
        </p:spPr>
      </p:pic>
      <p:pic>
        <p:nvPicPr>
          <p:cNvPr id="7" name="Picture 6" descr="A person in a suit talking to another person&#10;&#10;Description automatically generated">
            <a:extLst>
              <a:ext uri="{FF2B5EF4-FFF2-40B4-BE49-F238E27FC236}">
                <a16:creationId xmlns:a16="http://schemas.microsoft.com/office/drawing/2014/main" id="{1B9FD236-7D18-37BB-5C1F-3681F26E1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63" y="213360"/>
            <a:ext cx="3361390" cy="4819135"/>
          </a:xfrm>
          <a:prstGeom prst="rect">
            <a:avLst/>
          </a:prstGeom>
        </p:spPr>
      </p:pic>
      <p:pic>
        <p:nvPicPr>
          <p:cNvPr id="9" name="Picture 8" descr="A couple of men standing in front of a brick building&#10;&#10;Description automatically generated">
            <a:extLst>
              <a:ext uri="{FF2B5EF4-FFF2-40B4-BE49-F238E27FC236}">
                <a16:creationId xmlns:a16="http://schemas.microsoft.com/office/drawing/2014/main" id="{69E7068C-9699-AC1B-1EA6-C7E7F5735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963" y="225716"/>
            <a:ext cx="3765350" cy="3203283"/>
          </a:xfrm>
          <a:prstGeom prst="rect">
            <a:avLst/>
          </a:prstGeom>
        </p:spPr>
      </p:pic>
      <p:sp>
        <p:nvSpPr>
          <p:cNvPr id="10" name="TextBox 9">
            <a:extLst>
              <a:ext uri="{FF2B5EF4-FFF2-40B4-BE49-F238E27FC236}">
                <a16:creationId xmlns:a16="http://schemas.microsoft.com/office/drawing/2014/main" id="{601D2A09-3FA8-F8C1-A937-1C0EF193D315}"/>
              </a:ext>
            </a:extLst>
          </p:cNvPr>
          <p:cNvSpPr txBox="1"/>
          <p:nvPr/>
        </p:nvSpPr>
        <p:spPr>
          <a:xfrm>
            <a:off x="253025" y="3694670"/>
            <a:ext cx="4148328" cy="646331"/>
          </a:xfrm>
          <a:prstGeom prst="rect">
            <a:avLst/>
          </a:prstGeom>
          <a:noFill/>
        </p:spPr>
        <p:txBody>
          <a:bodyPr wrap="square" rtlCol="0">
            <a:spAutoFit/>
          </a:bodyPr>
          <a:lstStyle/>
          <a:p>
            <a:r>
              <a:rPr lang="en-CA" dirty="0"/>
              <a:t>29 years old, PhD student at University of Florida</a:t>
            </a:r>
          </a:p>
        </p:txBody>
      </p:sp>
      <p:sp>
        <p:nvSpPr>
          <p:cNvPr id="11" name="TextBox 10">
            <a:extLst>
              <a:ext uri="{FF2B5EF4-FFF2-40B4-BE49-F238E27FC236}">
                <a16:creationId xmlns:a16="http://schemas.microsoft.com/office/drawing/2014/main" id="{19864620-D5E1-0199-10CC-A2E002301AB9}"/>
              </a:ext>
            </a:extLst>
          </p:cNvPr>
          <p:cNvSpPr txBox="1"/>
          <p:nvPr/>
        </p:nvSpPr>
        <p:spPr>
          <a:xfrm>
            <a:off x="4612463" y="5276335"/>
            <a:ext cx="3361390" cy="923330"/>
          </a:xfrm>
          <a:prstGeom prst="rect">
            <a:avLst/>
          </a:prstGeom>
          <a:noFill/>
        </p:spPr>
        <p:txBody>
          <a:bodyPr wrap="square" rtlCol="0">
            <a:spAutoFit/>
          </a:bodyPr>
          <a:lstStyle/>
          <a:p>
            <a:r>
              <a:rPr lang="en-CA" dirty="0"/>
              <a:t>35 years old, vice rector for graduate courses and research UFRJ with Rector</a:t>
            </a:r>
          </a:p>
        </p:txBody>
      </p:sp>
      <p:sp>
        <p:nvSpPr>
          <p:cNvPr id="12" name="TextBox 11">
            <a:extLst>
              <a:ext uri="{FF2B5EF4-FFF2-40B4-BE49-F238E27FC236}">
                <a16:creationId xmlns:a16="http://schemas.microsoft.com/office/drawing/2014/main" id="{97F87D92-FD29-3AAD-233A-C23E470497A2}"/>
              </a:ext>
            </a:extLst>
          </p:cNvPr>
          <p:cNvSpPr txBox="1"/>
          <p:nvPr/>
        </p:nvSpPr>
        <p:spPr>
          <a:xfrm>
            <a:off x="8184963" y="3694670"/>
            <a:ext cx="3765350" cy="646331"/>
          </a:xfrm>
          <a:prstGeom prst="rect">
            <a:avLst/>
          </a:prstGeom>
          <a:noFill/>
        </p:spPr>
        <p:txBody>
          <a:bodyPr wrap="square" rtlCol="0">
            <a:spAutoFit/>
          </a:bodyPr>
          <a:lstStyle/>
          <a:p>
            <a:r>
              <a:rPr lang="en-CA" dirty="0"/>
              <a:t>38 years old, visiting Colorado School of Mines with Prof. Matlock</a:t>
            </a:r>
          </a:p>
        </p:txBody>
      </p:sp>
    </p:spTree>
    <p:extLst>
      <p:ext uri="{BB962C8B-B14F-4D97-AF65-F5344CB8AC3E}">
        <p14:creationId xmlns:p14="http://schemas.microsoft.com/office/powerpoint/2010/main" val="130115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393</Words>
  <Application>Microsoft Macintosh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PowerPoint Presentation</vt:lpstr>
      <vt:lpstr>Dr. Sergio Monteiro receiving the Fray International Sustainability Award from Dr. Florian Kongoli at FLOGEN SIPS 2024</vt:lpstr>
      <vt:lpstr>Dr. Florian Kongoli congratulating Dr. Sergio Monteiro during the FLOGEN SIPS 2024 award ceremony</vt:lpstr>
      <vt:lpstr>Dr. Sergio Monteiro delivering an acceptance speech during the FLOGEN SIPS 2024 award ceremony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Bechalani</dc:creator>
  <cp:lastModifiedBy>Teresa Bechalani</cp:lastModifiedBy>
  <cp:revision>2</cp:revision>
  <dcterms:created xsi:type="dcterms:W3CDTF">2024-11-11T16:32:28Z</dcterms:created>
  <dcterms:modified xsi:type="dcterms:W3CDTF">2024-11-11T16:38:34Z</dcterms:modified>
</cp:coreProperties>
</file>