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Archivo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chivoBlack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34.png"/><Relationship Id="rId7" Type="http://schemas.openxmlformats.org/officeDocument/2006/relationships/image" Target="../media/image10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11" Type="http://schemas.openxmlformats.org/officeDocument/2006/relationships/hyperlink" Target="mailto:assis@ufop.edu.br" TargetMode="External"/><Relationship Id="rId10" Type="http://schemas.openxmlformats.org/officeDocument/2006/relationships/hyperlink" Target="mailto:geoartigos@gmail.com" TargetMode="External"/><Relationship Id="rId12" Type="http://schemas.openxmlformats.org/officeDocument/2006/relationships/hyperlink" Target="mailto:assis@ufop.edu.br" TargetMode="External"/><Relationship Id="rId9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17.png"/><Relationship Id="rId7" Type="http://schemas.openxmlformats.org/officeDocument/2006/relationships/image" Target="../media/image29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-518019"/>
            <a:ext cx="1290174" cy="10935499"/>
            <a:chOff x="0" y="-38100"/>
            <a:chExt cx="121020" cy="1025764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21020" cy="987664"/>
            </a:xfrm>
            <a:custGeom>
              <a:rect b="b" l="l" r="r" t="t"/>
              <a:pathLst>
                <a:path extrusionOk="0" h="987664" w="121020">
                  <a:moveTo>
                    <a:pt x="0" y="0"/>
                  </a:moveTo>
                  <a:lnTo>
                    <a:pt x="121020" y="0"/>
                  </a:lnTo>
                  <a:lnTo>
                    <a:pt x="121020" y="987664"/>
                  </a:lnTo>
                  <a:lnTo>
                    <a:pt x="0" y="987664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121020" cy="1025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7432447" y="4264159"/>
            <a:ext cx="421830" cy="1787017"/>
            <a:chOff x="0" y="-38100"/>
            <a:chExt cx="39568" cy="186812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39568" cy="148712"/>
            </a:xfrm>
            <a:custGeom>
              <a:rect b="b" l="l" r="r" t="t"/>
              <a:pathLst>
                <a:path extrusionOk="0" h="148712" w="39568">
                  <a:moveTo>
                    <a:pt x="0" y="0"/>
                  </a:moveTo>
                  <a:lnTo>
                    <a:pt x="39568" y="0"/>
                  </a:lnTo>
                  <a:lnTo>
                    <a:pt x="39568" y="148712"/>
                  </a:lnTo>
                  <a:lnTo>
                    <a:pt x="0" y="148712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39568" cy="186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0" name="Google Shape;90;p13"/>
          <p:cNvCxnSpPr/>
          <p:nvPr/>
        </p:nvCxnSpPr>
        <p:spPr>
          <a:xfrm rot="5400000">
            <a:off x="15104913" y="9521377"/>
            <a:ext cx="54987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/>
          <p:nvPr/>
        </p:nvSpPr>
        <p:spPr>
          <a:xfrm>
            <a:off x="1028700" y="34887"/>
            <a:ext cx="9294804" cy="10217227"/>
          </a:xfrm>
          <a:custGeom>
            <a:rect b="b" l="l" r="r" t="t"/>
            <a:pathLst>
              <a:path extrusionOk="0" h="10217227" w="9294804">
                <a:moveTo>
                  <a:pt x="0" y="0"/>
                </a:moveTo>
                <a:lnTo>
                  <a:pt x="9294804" y="0"/>
                </a:lnTo>
                <a:lnTo>
                  <a:pt x="9294804" y="10217226"/>
                </a:lnTo>
                <a:lnTo>
                  <a:pt x="0" y="10217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497" r="-369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0823687" y="4628619"/>
            <a:ext cx="6534635" cy="110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61">
                <a:solidFill>
                  <a:srgbClr val="1C1412"/>
                </a:solidFill>
                <a:latin typeface="Archivo Black"/>
                <a:ea typeface="Archivo Black"/>
                <a:cs typeface="Archivo Black"/>
                <a:sym typeface="Archivo Black"/>
              </a:rPr>
              <a:t>SIPS 2025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922711" y="5734582"/>
            <a:ext cx="6336589" cy="69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  <a:p>
            <a:pPr indent="0" lvl="0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289320" y="9593093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0259118" y="391898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CEBU - FILIPINAS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154663" y="9818071"/>
            <a:ext cx="7426393" cy="468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ESCOLA DE MINAS - UFOP/MG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4"/>
          <p:cNvGrpSpPr/>
          <p:nvPr/>
        </p:nvGrpSpPr>
        <p:grpSpPr>
          <a:xfrm>
            <a:off x="3340731" y="3720337"/>
            <a:ext cx="695409" cy="695409"/>
            <a:chOff x="0" y="0"/>
            <a:chExt cx="812800" cy="812800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4"/>
          <p:cNvSpPr/>
          <p:nvPr/>
        </p:nvSpPr>
        <p:spPr>
          <a:xfrm>
            <a:off x="3473186" y="3852793"/>
            <a:ext cx="430499" cy="430499"/>
          </a:xfrm>
          <a:custGeom>
            <a:rect b="b" l="l" r="r" t="t"/>
            <a:pathLst>
              <a:path extrusionOk="0" h="430499" w="430499">
                <a:moveTo>
                  <a:pt x="0" y="0"/>
                </a:moveTo>
                <a:lnTo>
                  <a:pt x="430499" y="0"/>
                </a:lnTo>
                <a:lnTo>
                  <a:pt x="430499" y="430498"/>
                </a:lnTo>
                <a:lnTo>
                  <a:pt x="0" y="430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3340731" y="5494563"/>
            <a:ext cx="695409" cy="695409"/>
            <a:chOff x="0" y="0"/>
            <a:chExt cx="812800" cy="812800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3476713" y="5602695"/>
            <a:ext cx="423445" cy="479146"/>
          </a:xfrm>
          <a:custGeom>
            <a:rect b="b" l="l" r="r" t="t"/>
            <a:pathLst>
              <a:path extrusionOk="0" h="479146" w="423445">
                <a:moveTo>
                  <a:pt x="0" y="0"/>
                </a:moveTo>
                <a:lnTo>
                  <a:pt x="423445" y="0"/>
                </a:lnTo>
                <a:lnTo>
                  <a:pt x="423445" y="479146"/>
                </a:lnTo>
                <a:lnTo>
                  <a:pt x="0" y="479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4"/>
          <p:cNvGrpSpPr/>
          <p:nvPr/>
        </p:nvGrpSpPr>
        <p:grpSpPr>
          <a:xfrm>
            <a:off x="3340731" y="4607450"/>
            <a:ext cx="695409" cy="695409"/>
            <a:chOff x="0" y="0"/>
            <a:chExt cx="812800" cy="812800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3455320" y="4732636"/>
            <a:ext cx="466230" cy="445038"/>
          </a:xfrm>
          <a:custGeom>
            <a:rect b="b" l="l" r="r" t="t"/>
            <a:pathLst>
              <a:path extrusionOk="0" h="445038" w="466230">
                <a:moveTo>
                  <a:pt x="0" y="0"/>
                </a:moveTo>
                <a:lnTo>
                  <a:pt x="466230" y="0"/>
                </a:lnTo>
                <a:lnTo>
                  <a:pt x="466230" y="445038"/>
                </a:lnTo>
                <a:lnTo>
                  <a:pt x="0" y="445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3340731" y="6381676"/>
            <a:ext cx="695409" cy="695409"/>
            <a:chOff x="0" y="0"/>
            <a:chExt cx="812800" cy="812800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>
            <a:off x="3454525" y="6489808"/>
            <a:ext cx="467820" cy="479146"/>
          </a:xfrm>
          <a:custGeom>
            <a:rect b="b" l="l" r="r" t="t"/>
            <a:pathLst>
              <a:path extrusionOk="0" h="479146" w="467820">
                <a:moveTo>
                  <a:pt x="0" y="0"/>
                </a:moveTo>
                <a:lnTo>
                  <a:pt x="467820" y="0"/>
                </a:lnTo>
                <a:lnTo>
                  <a:pt x="467820" y="479146"/>
                </a:lnTo>
                <a:lnTo>
                  <a:pt x="0" y="479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3340731" y="7268789"/>
            <a:ext cx="695409" cy="695409"/>
            <a:chOff x="0" y="0"/>
            <a:chExt cx="812800" cy="812800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3476718" y="7404776"/>
            <a:ext cx="423435" cy="423435"/>
          </a:xfrm>
          <a:custGeom>
            <a:rect b="b" l="l" r="r" t="t"/>
            <a:pathLst>
              <a:path extrusionOk="0" h="423435" w="423435">
                <a:moveTo>
                  <a:pt x="0" y="0"/>
                </a:moveTo>
                <a:lnTo>
                  <a:pt x="423435" y="0"/>
                </a:lnTo>
                <a:lnTo>
                  <a:pt x="423435" y="423436"/>
                </a:lnTo>
                <a:lnTo>
                  <a:pt x="0" y="423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14"/>
          <p:cNvCxnSpPr/>
          <p:nvPr/>
        </p:nvCxnSpPr>
        <p:spPr>
          <a:xfrm rot="10800000">
            <a:off x="1028700" y="3202347"/>
            <a:ext cx="231203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4"/>
          <p:cNvSpPr txBox="1"/>
          <p:nvPr/>
        </p:nvSpPr>
        <p:spPr>
          <a:xfrm>
            <a:off x="1028700" y="2113322"/>
            <a:ext cx="9100765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Índice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4354136" y="3928074"/>
            <a:ext cx="4798096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É O SIPS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4354136" y="5702300"/>
            <a:ext cx="4798096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NOSSO TIME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4354136" y="4815187"/>
            <a:ext cx="5976491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PARTICIPAÇÃO DAS ÚLTIMAS EDIÇÕES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4354136" y="6589413"/>
            <a:ext cx="4798096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ORÇAMENTO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4354136" y="7476526"/>
            <a:ext cx="4798096" cy="318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1028700" y="9210675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1028700" y="759173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11112528" y="2092483"/>
            <a:ext cx="6146772" cy="6081677"/>
          </a:xfrm>
          <a:custGeom>
            <a:rect b="b" l="l" r="r" t="t"/>
            <a:pathLst>
              <a:path extrusionOk="0" h="6081677" w="6146772">
                <a:moveTo>
                  <a:pt x="0" y="0"/>
                </a:moveTo>
                <a:lnTo>
                  <a:pt x="6146772" y="0"/>
                </a:lnTo>
                <a:lnTo>
                  <a:pt x="6146772" y="6081677"/>
                </a:lnTo>
                <a:lnTo>
                  <a:pt x="0" y="6081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5"/>
          <p:cNvGrpSpPr/>
          <p:nvPr/>
        </p:nvGrpSpPr>
        <p:grpSpPr>
          <a:xfrm>
            <a:off x="-104671" y="-406178"/>
            <a:ext cx="2197320" cy="10832739"/>
            <a:chOff x="0" y="-38100"/>
            <a:chExt cx="206112" cy="1016125"/>
          </a:xfrm>
        </p:grpSpPr>
        <p:sp>
          <p:nvSpPr>
            <p:cNvPr id="136" name="Google Shape;136;p15"/>
            <p:cNvSpPr/>
            <p:nvPr/>
          </p:nvSpPr>
          <p:spPr>
            <a:xfrm>
              <a:off x="0" y="0"/>
              <a:ext cx="206112" cy="978025"/>
            </a:xfrm>
            <a:custGeom>
              <a:rect b="b" l="l" r="r" t="t"/>
              <a:pathLst>
                <a:path extrusionOk="0" h="978025" w="206112">
                  <a:moveTo>
                    <a:pt x="0" y="0"/>
                  </a:moveTo>
                  <a:lnTo>
                    <a:pt x="206112" y="0"/>
                  </a:lnTo>
                  <a:lnTo>
                    <a:pt x="206112" y="978025"/>
                  </a:lnTo>
                  <a:lnTo>
                    <a:pt x="0" y="978025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0" y="-38100"/>
              <a:ext cx="206112" cy="101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8" name="Google Shape;138;p15"/>
          <p:cNvCxnSpPr/>
          <p:nvPr/>
        </p:nvCxnSpPr>
        <p:spPr>
          <a:xfrm rot="10800000">
            <a:off x="14947269" y="3444156"/>
            <a:ext cx="231203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5"/>
          <p:cNvSpPr/>
          <p:nvPr/>
        </p:nvSpPr>
        <p:spPr>
          <a:xfrm>
            <a:off x="1280513" y="0"/>
            <a:ext cx="6478777" cy="3434631"/>
          </a:xfrm>
          <a:custGeom>
            <a:rect b="b" l="l" r="r" t="t"/>
            <a:pathLst>
              <a:path extrusionOk="0" h="3434631" w="6478777">
                <a:moveTo>
                  <a:pt x="0" y="0"/>
                </a:moveTo>
                <a:lnTo>
                  <a:pt x="6478777" y="0"/>
                </a:lnTo>
                <a:lnTo>
                  <a:pt x="6478777" y="3434631"/>
                </a:lnTo>
                <a:lnTo>
                  <a:pt x="0" y="3434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1280513" y="3434631"/>
            <a:ext cx="6255837" cy="6852369"/>
          </a:xfrm>
          <a:custGeom>
            <a:rect b="b" l="l" r="r" t="t"/>
            <a:pathLst>
              <a:path extrusionOk="0" h="6852369" w="6255837">
                <a:moveTo>
                  <a:pt x="0" y="0"/>
                </a:moveTo>
                <a:lnTo>
                  <a:pt x="6255837" y="0"/>
                </a:lnTo>
                <a:lnTo>
                  <a:pt x="6255837" y="6852369"/>
                </a:lnTo>
                <a:lnTo>
                  <a:pt x="0" y="6852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936" l="-2544" r="-1525" t="-63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10532893" y="9210675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9144000" y="2355130"/>
            <a:ext cx="8115300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O SIPS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9144000" y="3846420"/>
            <a:ext cx="8115300" cy="4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importante conferência internacional de sustentabilidade que visa reunir conceituados pesquisadores do mundo, engenharias, grupo de investidores, políticos, presidentes e diretores das empresas, para discutir e apresentar novas tecnologias com o intuito de tornar as atividades industriais mais eficientes, bem como sustentáveis. </a:t>
            </a:r>
            <a:endParaRPr/>
          </a:p>
          <a:p>
            <a:pPr indent="0" lvl="0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conferência possui uma gama cultural de participantes considerando a participação de 80 países neste evento e ganhadores de prêmios Nobel.</a:t>
            </a:r>
            <a:endParaRPr/>
          </a:p>
          <a:p>
            <a:pPr indent="0" lvl="0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congresso internacional se realizará entre 17 e 20 de novembro de 2025, na cidade de Cebu nas Filipinas.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9664140" y="773496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6"/>
          <p:cNvGrpSpPr/>
          <p:nvPr/>
        </p:nvGrpSpPr>
        <p:grpSpPr>
          <a:xfrm>
            <a:off x="6744972" y="3024211"/>
            <a:ext cx="5020991" cy="4809186"/>
            <a:chOff x="0" y="0"/>
            <a:chExt cx="812800" cy="778513"/>
          </a:xfrm>
        </p:grpSpPr>
        <p:sp>
          <p:nvSpPr>
            <p:cNvPr id="150" name="Google Shape;150;p16"/>
            <p:cNvSpPr/>
            <p:nvPr/>
          </p:nvSpPr>
          <p:spPr>
            <a:xfrm>
              <a:off x="0" y="0"/>
              <a:ext cx="812800" cy="778513"/>
            </a:xfrm>
            <a:custGeom>
              <a:rect b="b" l="l" r="r" t="t"/>
              <a:pathLst>
                <a:path extrusionOk="0" h="778513" w="812800">
                  <a:moveTo>
                    <a:pt x="406400" y="0"/>
                  </a:moveTo>
                  <a:cubicBezTo>
                    <a:pt x="181951" y="0"/>
                    <a:pt x="0" y="174276"/>
                    <a:pt x="0" y="389256"/>
                  </a:cubicBezTo>
                  <a:cubicBezTo>
                    <a:pt x="0" y="604237"/>
                    <a:pt x="181951" y="778513"/>
                    <a:pt x="406400" y="778513"/>
                  </a:cubicBezTo>
                  <a:cubicBezTo>
                    <a:pt x="630849" y="778513"/>
                    <a:pt x="812800" y="604237"/>
                    <a:pt x="812800" y="389256"/>
                  </a:cubicBezTo>
                  <a:cubicBezTo>
                    <a:pt x="812800" y="1742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76200" y="34886"/>
              <a:ext cx="6603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2" name="Google Shape;152;p16"/>
          <p:cNvCxnSpPr/>
          <p:nvPr/>
        </p:nvCxnSpPr>
        <p:spPr>
          <a:xfrm>
            <a:off x="6128993" y="3514416"/>
            <a:ext cx="962700" cy="628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3" name="Google Shape;153;p16"/>
          <p:cNvGrpSpPr/>
          <p:nvPr/>
        </p:nvGrpSpPr>
        <p:grpSpPr>
          <a:xfrm>
            <a:off x="2202389" y="1551114"/>
            <a:ext cx="3926637" cy="3926637"/>
            <a:chOff x="0" y="0"/>
            <a:chExt cx="812800" cy="812800"/>
          </a:xfrm>
        </p:grpSpPr>
        <p:sp>
          <p:nvSpPr>
            <p:cNvPr id="154" name="Google Shape;15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6" name="Google Shape;156;p16"/>
          <p:cNvCxnSpPr/>
          <p:nvPr/>
        </p:nvCxnSpPr>
        <p:spPr>
          <a:xfrm>
            <a:off x="11338266" y="6716037"/>
            <a:ext cx="1731900" cy="816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" name="Google Shape;157;p16"/>
          <p:cNvGrpSpPr/>
          <p:nvPr/>
        </p:nvGrpSpPr>
        <p:grpSpPr>
          <a:xfrm>
            <a:off x="13070125" y="5569127"/>
            <a:ext cx="3926637" cy="3926637"/>
            <a:chOff x="0" y="0"/>
            <a:chExt cx="812800" cy="812800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2202389" y="5617001"/>
            <a:ext cx="3926637" cy="3926637"/>
            <a:chOff x="0" y="0"/>
            <a:chExt cx="812800" cy="812800"/>
          </a:xfrm>
        </p:grpSpPr>
        <p:sp>
          <p:nvSpPr>
            <p:cNvPr id="161" name="Google Shape;16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16"/>
          <p:cNvCxnSpPr/>
          <p:nvPr/>
        </p:nvCxnSpPr>
        <p:spPr>
          <a:xfrm flipH="1" rot="10800000">
            <a:off x="6128993" y="6964404"/>
            <a:ext cx="1210800" cy="61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6"/>
          <p:cNvCxnSpPr/>
          <p:nvPr/>
        </p:nvCxnSpPr>
        <p:spPr>
          <a:xfrm flipH="1" rot="10800000">
            <a:off x="11494144" y="3443917"/>
            <a:ext cx="1575900" cy="81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5" name="Google Shape;165;p16"/>
          <p:cNvGrpSpPr/>
          <p:nvPr/>
        </p:nvGrpSpPr>
        <p:grpSpPr>
          <a:xfrm>
            <a:off x="13070125" y="1480598"/>
            <a:ext cx="3926637" cy="3926637"/>
            <a:chOff x="0" y="0"/>
            <a:chExt cx="812800" cy="812800"/>
          </a:xfrm>
        </p:grpSpPr>
        <p:sp>
          <p:nvSpPr>
            <p:cNvPr id="166" name="Google Shape;16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6"/>
          <p:cNvSpPr/>
          <p:nvPr/>
        </p:nvSpPr>
        <p:spPr>
          <a:xfrm>
            <a:off x="1192269" y="842559"/>
            <a:ext cx="700092" cy="465879"/>
          </a:xfrm>
          <a:custGeom>
            <a:rect b="b" l="l" r="r" t="t"/>
            <a:pathLst>
              <a:path extrusionOk="0" h="465879" w="700092">
                <a:moveTo>
                  <a:pt x="0" y="0"/>
                </a:moveTo>
                <a:lnTo>
                  <a:pt x="700092" y="0"/>
                </a:lnTo>
                <a:lnTo>
                  <a:pt x="700092" y="465880"/>
                </a:lnTo>
                <a:lnTo>
                  <a:pt x="0" y="46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12194867" y="842559"/>
            <a:ext cx="700092" cy="465879"/>
          </a:xfrm>
          <a:custGeom>
            <a:rect b="b" l="l" r="r" t="t"/>
            <a:pathLst>
              <a:path extrusionOk="0" h="465879" w="700092">
                <a:moveTo>
                  <a:pt x="0" y="0"/>
                </a:moveTo>
                <a:lnTo>
                  <a:pt x="700092" y="0"/>
                </a:lnTo>
                <a:lnTo>
                  <a:pt x="700092" y="465880"/>
                </a:lnTo>
                <a:lnTo>
                  <a:pt x="0" y="465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8650568" y="6098419"/>
            <a:ext cx="1928989" cy="1014275"/>
          </a:xfrm>
          <a:custGeom>
            <a:rect b="b" l="l" r="r" t="t"/>
            <a:pathLst>
              <a:path extrusionOk="0" h="1014275" w="1928989">
                <a:moveTo>
                  <a:pt x="0" y="0"/>
                </a:moveTo>
                <a:lnTo>
                  <a:pt x="1928989" y="0"/>
                </a:lnTo>
                <a:lnTo>
                  <a:pt x="1928989" y="1014275"/>
                </a:lnTo>
                <a:lnTo>
                  <a:pt x="0" y="101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6884181" y="4789983"/>
            <a:ext cx="47427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99"/>
              <a:buFont typeface="Archivo Black"/>
              <a:buNone/>
            </a:pPr>
            <a:r>
              <a:rPr lang="en-US" sz="50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Participação da UFOP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281043" y="2117666"/>
            <a:ext cx="1769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chivo Black"/>
              <a:buNone/>
            </a:pPr>
            <a:r>
              <a:rPr lang="en-US" sz="54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2406008" y="3122021"/>
            <a:ext cx="35193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Trabalhos Apresentados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13690268" y="6225939"/>
            <a:ext cx="2686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chivo Black"/>
              <a:buNone/>
            </a:pPr>
            <a:r>
              <a:rPr lang="en-US" sz="54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13273745" y="7007919"/>
            <a:ext cx="34713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Simpósio Sérgio Leite e Sérgio Monteiro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2854644" y="6225939"/>
            <a:ext cx="2622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chivo Black"/>
              <a:buNone/>
            </a:pPr>
            <a:r>
              <a:rPr lang="en-US" sz="54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2402470" y="6746915"/>
            <a:ext cx="35265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Brasileiros Premiados.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Paulo Assis e Dimas Coura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13824735" y="2117666"/>
            <a:ext cx="2417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99"/>
              <a:buFont typeface="Archivo Black"/>
              <a:buNone/>
            </a:pPr>
            <a:r>
              <a:rPr lang="en-US" sz="5499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10678310" y="9600951"/>
            <a:ext cx="6726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199"/>
              <a:buFont typeface="Arial"/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9809557" y="411924"/>
            <a:ext cx="7595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1794402" y="810069"/>
            <a:ext cx="47427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chivo Black"/>
              <a:buNone/>
            </a:pPr>
            <a:r>
              <a:rPr lang="en-US" sz="44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Panamá - 2023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2662139" y="810069"/>
            <a:ext cx="47427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chivo Black"/>
              <a:buNone/>
            </a:pPr>
            <a:r>
              <a:rPr lang="en-US" sz="44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Grécia - 2024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13249656" y="3056537"/>
            <a:ext cx="35193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Trabalhos Apresentados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7991796" y="6121164"/>
            <a:ext cx="458747" cy="1014275"/>
          </a:xfrm>
          <a:custGeom>
            <a:rect b="b" l="l" r="r" t="t"/>
            <a:pathLst>
              <a:path extrusionOk="0" h="1014275" w="458747">
                <a:moveTo>
                  <a:pt x="0" y="0"/>
                </a:moveTo>
                <a:lnTo>
                  <a:pt x="458747" y="0"/>
                </a:lnTo>
                <a:lnTo>
                  <a:pt x="458747" y="1014275"/>
                </a:lnTo>
                <a:lnTo>
                  <a:pt x="0" y="101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918" r="-29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8521514" y="3236346"/>
            <a:ext cx="1467911" cy="1467911"/>
          </a:xfrm>
          <a:custGeom>
            <a:rect b="b" l="l" r="r" t="t"/>
            <a:pathLst>
              <a:path extrusionOk="0" h="1467911" w="1467911">
                <a:moveTo>
                  <a:pt x="0" y="0"/>
                </a:moveTo>
                <a:lnTo>
                  <a:pt x="1467911" y="0"/>
                </a:lnTo>
                <a:lnTo>
                  <a:pt x="1467911" y="1467912"/>
                </a:lnTo>
                <a:lnTo>
                  <a:pt x="0" y="1467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7"/>
          <p:cNvCxnSpPr/>
          <p:nvPr/>
        </p:nvCxnSpPr>
        <p:spPr>
          <a:xfrm rot="10800000">
            <a:off x="1028700" y="2113982"/>
            <a:ext cx="462717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7"/>
          <p:cNvSpPr txBox="1"/>
          <p:nvPr/>
        </p:nvSpPr>
        <p:spPr>
          <a:xfrm>
            <a:off x="10953196" y="9642332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9664140" y="773496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1028700" y="1024956"/>
            <a:ext cx="12433020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Time da UFOP</a:t>
            </a:r>
            <a:endParaRPr/>
          </a:p>
        </p:txBody>
      </p:sp>
      <p:grpSp>
        <p:nvGrpSpPr>
          <p:cNvPr id="194" name="Google Shape;194;p17"/>
          <p:cNvGrpSpPr/>
          <p:nvPr/>
        </p:nvGrpSpPr>
        <p:grpSpPr>
          <a:xfrm>
            <a:off x="10316090" y="3322352"/>
            <a:ext cx="7126941" cy="5102085"/>
            <a:chOff x="10316090" y="3250477"/>
            <a:chExt cx="7126941" cy="5102085"/>
          </a:xfrm>
        </p:grpSpPr>
        <p:pic>
          <p:nvPicPr>
            <p:cNvPr descr="Interface gráfica do usuário&#10;&#10;O conteúdo gerado por IA pode estar incorreto." id="195" name="Google Shape;195;p17"/>
            <p:cNvPicPr preferRelativeResize="0"/>
            <p:nvPr/>
          </p:nvPicPr>
          <p:blipFill rotWithShape="1">
            <a:blip r:embed="rId3">
              <a:alphaModFix/>
            </a:blip>
            <a:srcRect b="16251" l="15103" r="6301" t="27658"/>
            <a:stretch/>
          </p:blipFill>
          <p:spPr>
            <a:xfrm>
              <a:off x="10316090" y="4117851"/>
              <a:ext cx="7126941" cy="3818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7"/>
            <p:cNvSpPr txBox="1"/>
            <p:nvPr/>
          </p:nvSpPr>
          <p:spPr>
            <a:xfrm>
              <a:off x="10316090" y="7979959"/>
              <a:ext cx="6726407" cy="372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737373"/>
                  </a:solidFill>
                  <a:latin typeface="Arial"/>
                  <a:ea typeface="Arial"/>
                  <a:cs typeface="Arial"/>
                  <a:sym typeface="Arial"/>
                </a:rPr>
                <a:t>Fonte: https://www.flogen.org/sips2023/</a:t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3022227" y="3250477"/>
              <a:ext cx="3146612" cy="716147"/>
            </a:xfrm>
            <a:prstGeom prst="wedgeRectCallout">
              <a:avLst>
                <a:gd fmla="val -31405" name="adj1"/>
                <a:gd fmla="val 216556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Prof. Dr. Paulo Santos Assis (Escola de Minas - DEMET - UFOP - REDEMAT)  (Homenageado em 2023)</a:t>
              </a:r>
              <a:endParaRPr/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360641" y="3591419"/>
            <a:ext cx="9572440" cy="5015578"/>
            <a:chOff x="608397" y="3522000"/>
            <a:chExt cx="9572440" cy="5015578"/>
          </a:xfrm>
        </p:grpSpPr>
        <p:grpSp>
          <p:nvGrpSpPr>
            <p:cNvPr id="199" name="Google Shape;199;p17"/>
            <p:cNvGrpSpPr/>
            <p:nvPr/>
          </p:nvGrpSpPr>
          <p:grpSpPr>
            <a:xfrm>
              <a:off x="2598492" y="4572002"/>
              <a:ext cx="5592250" cy="3548299"/>
              <a:chOff x="2143089" y="5309135"/>
              <a:chExt cx="5592250" cy="3548299"/>
            </a:xfrm>
          </p:grpSpPr>
          <p:pic>
            <p:nvPicPr>
              <p:cNvPr descr="Grupo de pessoas sentadas ao redor de uma mesa&#10;&#10;O conteúdo gerado por IA pode estar incorreto." id="200" name="Google Shape;200;p17"/>
              <p:cNvPicPr preferRelativeResize="0"/>
              <p:nvPr/>
            </p:nvPicPr>
            <p:blipFill rotWithShape="1">
              <a:blip r:embed="rId4">
                <a:alphaModFix/>
              </a:blip>
              <a:srcRect b="29872" l="0" r="0" t="0"/>
              <a:stretch/>
            </p:blipFill>
            <p:spPr>
              <a:xfrm>
                <a:off x="2143089" y="5309135"/>
                <a:ext cx="5592250" cy="3548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710796" y="8428490"/>
                <a:ext cx="2456835" cy="3327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2" name="Google Shape;202;p17"/>
            <p:cNvSpPr txBox="1"/>
            <p:nvPr/>
          </p:nvSpPr>
          <p:spPr>
            <a:xfrm>
              <a:off x="2538673" y="8155308"/>
              <a:ext cx="6726407" cy="382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737373"/>
                  </a:solidFill>
                  <a:latin typeface="Arial"/>
                  <a:ea typeface="Arial"/>
                  <a:cs typeface="Arial"/>
                  <a:sym typeface="Arial"/>
                </a:rPr>
                <a:t>Fonte: ABM</a:t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08397" y="4572002"/>
              <a:ext cx="1855694" cy="850513"/>
            </a:xfrm>
            <a:prstGeom prst="wedgeRectCallout">
              <a:avLst>
                <a:gd fmla="val 74819" name="adj1"/>
                <a:gd fmla="val 84635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Gislaine S. Araujo (Escola de Minas - REDEMAT/ Fimat - UFOP)</a:t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7572655" y="3592359"/>
              <a:ext cx="1855694" cy="850513"/>
            </a:xfrm>
            <a:prstGeom prst="wedgeRectCallout">
              <a:avLst>
                <a:gd fmla="val -116486" name="adj1"/>
                <a:gd fmla="val 166849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Luiz Filipe S. S. Leite  (Escola de Minas  - DEMET - UFOP)</a:t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8325143" y="5584451"/>
              <a:ext cx="1855694" cy="850513"/>
            </a:xfrm>
            <a:prstGeom prst="wedgeRectCallout">
              <a:avLst>
                <a:gd fmla="val -78805" name="adj1"/>
                <a:gd fmla="val -14972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Dimas P. Coura (Escola de Minas  - REDEMAT - UFOP)</a:t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536244" y="3522000"/>
              <a:ext cx="1855694" cy="850513"/>
            </a:xfrm>
            <a:prstGeom prst="wedgeRectCallout">
              <a:avLst>
                <a:gd fmla="val 87862" name="adj1"/>
                <a:gd fmla="val 174755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Vinicius C. Caitano (Escola de Minas - REDEMAT/ Fimat - UFOP )</a:t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541600" y="3574660"/>
              <a:ext cx="1855694" cy="850513"/>
            </a:xfrm>
            <a:prstGeom prst="wedgeRectCallout">
              <a:avLst>
                <a:gd fmla="val -21558" name="adj1"/>
                <a:gd fmla="val 81473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Braian S. L. Araujo (Escola de Minas  - DEMIN - UFOP) </a:t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3538922" y="3559256"/>
              <a:ext cx="1855694" cy="850513"/>
            </a:xfrm>
            <a:prstGeom prst="wedgeRectCallout">
              <a:avLst>
                <a:gd fmla="val 13950" name="adj1"/>
                <a:gd fmla="val 166849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Igor Diniz  (Escola de Minas  - DEMET - UFOP)</a:t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8325143" y="4572001"/>
              <a:ext cx="1855694" cy="850513"/>
            </a:xfrm>
            <a:prstGeom prst="wedgeRectCallout">
              <a:avLst>
                <a:gd fmla="val -117935" name="adj1"/>
                <a:gd fmla="val 59338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Gabriela A. Gois (Escola de Minas  - REDEMAT - UFOP)</a:t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8397" y="5780530"/>
              <a:ext cx="1855694" cy="850513"/>
            </a:xfrm>
            <a:prstGeom prst="wedgeRectCallout">
              <a:avLst>
                <a:gd fmla="val 22646" name="adj1"/>
                <a:gd fmla="val 48271" name="adj2"/>
              </a:avLst>
            </a:prstGeom>
            <a:solidFill>
              <a:srgbClr val="D8D8D8"/>
            </a:solidFill>
            <a:ln cap="flat" cmpd="sng" w="25400">
              <a:solidFill>
                <a:srgbClr val="2136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Luciana Lo-Fi (Escola de Minas  - DEMET - UFOP) – Não foi nas edições anteriores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18"/>
          <p:cNvCxnSpPr/>
          <p:nvPr/>
        </p:nvCxnSpPr>
        <p:spPr>
          <a:xfrm>
            <a:off x="10136045" y="3219812"/>
            <a:ext cx="4180354" cy="0"/>
          </a:xfrm>
          <a:prstGeom prst="straightConnector1">
            <a:avLst/>
          </a:prstGeom>
          <a:noFill/>
          <a:ln cap="flat" cmpd="sng" w="38100">
            <a:solidFill>
              <a:srgbClr val="FFCE0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6" name="Google Shape;216;p18"/>
          <p:cNvGrpSpPr/>
          <p:nvPr/>
        </p:nvGrpSpPr>
        <p:grpSpPr>
          <a:xfrm>
            <a:off x="8151955" y="2227767"/>
            <a:ext cx="1984090" cy="1984090"/>
            <a:chOff x="0" y="0"/>
            <a:chExt cx="2645454" cy="2645454"/>
          </a:xfrm>
        </p:grpSpPr>
        <p:grpSp>
          <p:nvGrpSpPr>
            <p:cNvPr id="217" name="Google Shape;217;p18"/>
            <p:cNvGrpSpPr/>
            <p:nvPr/>
          </p:nvGrpSpPr>
          <p:grpSpPr>
            <a:xfrm>
              <a:off x="306266" y="306266"/>
              <a:ext cx="2032921" cy="2032921"/>
              <a:chOff x="0" y="0"/>
              <a:chExt cx="812800" cy="812800"/>
            </a:xfrm>
          </p:grpSpPr>
          <p:sp>
            <p:nvSpPr>
              <p:cNvPr id="218" name="Google Shape;218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18"/>
            <p:cNvGrpSpPr/>
            <p:nvPr/>
          </p:nvGrpSpPr>
          <p:grpSpPr>
            <a:xfrm>
              <a:off x="182625" y="182625"/>
              <a:ext cx="2280203" cy="2280203"/>
              <a:chOff x="0" y="0"/>
              <a:chExt cx="812800" cy="812800"/>
            </a:xfrm>
          </p:grpSpPr>
          <p:sp>
            <p:nvSpPr>
              <p:cNvPr id="221" name="Google Shape;221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18"/>
            <p:cNvGrpSpPr/>
            <p:nvPr/>
          </p:nvGrpSpPr>
          <p:grpSpPr>
            <a:xfrm>
              <a:off x="0" y="0"/>
              <a:ext cx="2645454" cy="2645454"/>
              <a:chOff x="0" y="0"/>
              <a:chExt cx="812800" cy="812800"/>
            </a:xfrm>
          </p:grpSpPr>
          <p:sp>
            <p:nvSpPr>
              <p:cNvPr id="224" name="Google Shape;22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47625">
                <a:solidFill>
                  <a:srgbClr val="FFCE0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18"/>
            <p:cNvSpPr txBox="1"/>
            <p:nvPr/>
          </p:nvSpPr>
          <p:spPr>
            <a:xfrm>
              <a:off x="394146" y="1099946"/>
              <a:ext cx="1857162" cy="48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46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2024</a:t>
              </a:r>
              <a:endParaRPr/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2059654" y="2227767"/>
            <a:ext cx="1984090" cy="1984090"/>
            <a:chOff x="0" y="0"/>
            <a:chExt cx="2645454" cy="2645454"/>
          </a:xfrm>
        </p:grpSpPr>
        <p:grpSp>
          <p:nvGrpSpPr>
            <p:cNvPr id="228" name="Google Shape;228;p18"/>
            <p:cNvGrpSpPr/>
            <p:nvPr/>
          </p:nvGrpSpPr>
          <p:grpSpPr>
            <a:xfrm>
              <a:off x="306266" y="306266"/>
              <a:ext cx="2032921" cy="2032921"/>
              <a:chOff x="0" y="0"/>
              <a:chExt cx="812800" cy="812800"/>
            </a:xfrm>
          </p:grpSpPr>
          <p:sp>
            <p:nvSpPr>
              <p:cNvPr id="229" name="Google Shape;229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18"/>
            <p:cNvGrpSpPr/>
            <p:nvPr/>
          </p:nvGrpSpPr>
          <p:grpSpPr>
            <a:xfrm>
              <a:off x="182625" y="182625"/>
              <a:ext cx="2280203" cy="2280203"/>
              <a:chOff x="0" y="0"/>
              <a:chExt cx="812800" cy="812800"/>
            </a:xfrm>
          </p:grpSpPr>
          <p:sp>
            <p:nvSpPr>
              <p:cNvPr id="232" name="Google Shape;23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18"/>
            <p:cNvGrpSpPr/>
            <p:nvPr/>
          </p:nvGrpSpPr>
          <p:grpSpPr>
            <a:xfrm>
              <a:off x="0" y="0"/>
              <a:ext cx="2645454" cy="2645454"/>
              <a:chOff x="0" y="0"/>
              <a:chExt cx="812800" cy="812800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47625">
                <a:solidFill>
                  <a:srgbClr val="FFCE0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18"/>
            <p:cNvSpPr txBox="1"/>
            <p:nvPr/>
          </p:nvSpPr>
          <p:spPr>
            <a:xfrm>
              <a:off x="394146" y="1099946"/>
              <a:ext cx="1857162" cy="48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46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2023</a:t>
              </a: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14244256" y="2227767"/>
            <a:ext cx="1984090" cy="1984090"/>
            <a:chOff x="0" y="0"/>
            <a:chExt cx="2645454" cy="2645454"/>
          </a:xfrm>
        </p:grpSpPr>
        <p:grpSp>
          <p:nvGrpSpPr>
            <p:cNvPr id="239" name="Google Shape;239;p18"/>
            <p:cNvGrpSpPr/>
            <p:nvPr/>
          </p:nvGrpSpPr>
          <p:grpSpPr>
            <a:xfrm>
              <a:off x="306266" y="306266"/>
              <a:ext cx="2032921" cy="2032921"/>
              <a:chOff x="0" y="0"/>
              <a:chExt cx="812800" cy="812800"/>
            </a:xfrm>
          </p:grpSpPr>
          <p:sp>
            <p:nvSpPr>
              <p:cNvPr id="240" name="Google Shape;240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8"/>
            <p:cNvGrpSpPr/>
            <p:nvPr/>
          </p:nvGrpSpPr>
          <p:grpSpPr>
            <a:xfrm>
              <a:off x="182625" y="182625"/>
              <a:ext cx="2280203" cy="2280203"/>
              <a:chOff x="0" y="0"/>
              <a:chExt cx="812800" cy="812800"/>
            </a:xfrm>
          </p:grpSpPr>
          <p:sp>
            <p:nvSpPr>
              <p:cNvPr id="243" name="Google Shape;24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737373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8"/>
            <p:cNvGrpSpPr/>
            <p:nvPr/>
          </p:nvGrpSpPr>
          <p:grpSpPr>
            <a:xfrm>
              <a:off x="0" y="0"/>
              <a:ext cx="2645454" cy="2645454"/>
              <a:chOff x="0" y="0"/>
              <a:chExt cx="812800" cy="812800"/>
            </a:xfrm>
          </p:grpSpPr>
          <p:sp>
            <p:nvSpPr>
              <p:cNvPr id="246" name="Google Shape;246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47625">
                <a:solidFill>
                  <a:srgbClr val="FFCE0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4025" lIns="64025" spcFirstLastPara="1" rIns="64025" wrap="square" tIns="64025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18"/>
            <p:cNvSpPr txBox="1"/>
            <p:nvPr/>
          </p:nvSpPr>
          <p:spPr>
            <a:xfrm>
              <a:off x="394146" y="1099946"/>
              <a:ext cx="1857162" cy="48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46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2025</a:t>
              </a:r>
              <a:endParaRPr/>
            </a:p>
          </p:txBody>
        </p:sp>
      </p:grpSp>
      <p:cxnSp>
        <p:nvCxnSpPr>
          <p:cNvPr id="249" name="Google Shape;249;p18"/>
          <p:cNvCxnSpPr/>
          <p:nvPr/>
        </p:nvCxnSpPr>
        <p:spPr>
          <a:xfrm>
            <a:off x="3971601" y="3219812"/>
            <a:ext cx="4180354" cy="0"/>
          </a:xfrm>
          <a:prstGeom prst="straightConnector1">
            <a:avLst/>
          </a:prstGeom>
          <a:noFill/>
          <a:ln cap="flat" cmpd="sng" w="38100">
            <a:solidFill>
              <a:srgbClr val="FFCE0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8"/>
          <p:cNvCxnSpPr/>
          <p:nvPr/>
        </p:nvCxnSpPr>
        <p:spPr>
          <a:xfrm rot="10800000">
            <a:off x="1028700" y="2113982"/>
            <a:ext cx="462717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18"/>
          <p:cNvSpPr/>
          <p:nvPr/>
        </p:nvSpPr>
        <p:spPr>
          <a:xfrm>
            <a:off x="12697438" y="4354129"/>
            <a:ext cx="5077727" cy="1902765"/>
          </a:xfrm>
          <a:custGeom>
            <a:rect b="b" l="l" r="r" t="t"/>
            <a:pathLst>
              <a:path extrusionOk="0" h="1902765" w="5077727">
                <a:moveTo>
                  <a:pt x="0" y="0"/>
                </a:moveTo>
                <a:lnTo>
                  <a:pt x="5077727" y="0"/>
                </a:lnTo>
                <a:lnTo>
                  <a:pt x="5077727" y="1902765"/>
                </a:lnTo>
                <a:lnTo>
                  <a:pt x="0" y="1902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411498" y="4335682"/>
            <a:ext cx="5243846" cy="1939659"/>
          </a:xfrm>
          <a:custGeom>
            <a:rect b="b" l="l" r="r" t="t"/>
            <a:pathLst>
              <a:path extrusionOk="0" h="1939659" w="5243846">
                <a:moveTo>
                  <a:pt x="0" y="0"/>
                </a:moveTo>
                <a:lnTo>
                  <a:pt x="5243846" y="0"/>
                </a:lnTo>
                <a:lnTo>
                  <a:pt x="5243846" y="1939659"/>
                </a:lnTo>
                <a:lnTo>
                  <a:pt x="0" y="1939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6560219" y="4335682"/>
            <a:ext cx="5168621" cy="1939659"/>
          </a:xfrm>
          <a:custGeom>
            <a:rect b="b" l="l" r="r" t="t"/>
            <a:pathLst>
              <a:path extrusionOk="0" h="1939659" w="5168621">
                <a:moveTo>
                  <a:pt x="0" y="0"/>
                </a:moveTo>
                <a:lnTo>
                  <a:pt x="5168622" y="0"/>
                </a:lnTo>
                <a:lnTo>
                  <a:pt x="5168622" y="1939659"/>
                </a:lnTo>
                <a:lnTo>
                  <a:pt x="0" y="1939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7301869" y="6399166"/>
            <a:ext cx="3685323" cy="3625436"/>
          </a:xfrm>
          <a:custGeom>
            <a:rect b="b" l="l" r="r" t="t"/>
            <a:pathLst>
              <a:path extrusionOk="0" h="3625436" w="3685323">
                <a:moveTo>
                  <a:pt x="0" y="0"/>
                </a:moveTo>
                <a:lnTo>
                  <a:pt x="3685322" y="0"/>
                </a:lnTo>
                <a:lnTo>
                  <a:pt x="3685322" y="3625436"/>
                </a:lnTo>
                <a:lnTo>
                  <a:pt x="0" y="3625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306486" y="6399166"/>
            <a:ext cx="5282390" cy="3697673"/>
          </a:xfrm>
          <a:custGeom>
            <a:rect b="b" l="l" r="r" t="t"/>
            <a:pathLst>
              <a:path extrusionOk="0" h="3697673" w="5282390">
                <a:moveTo>
                  <a:pt x="0" y="0"/>
                </a:moveTo>
                <a:lnTo>
                  <a:pt x="5282390" y="0"/>
                </a:lnTo>
                <a:lnTo>
                  <a:pt x="5282390" y="3697673"/>
                </a:lnTo>
                <a:lnTo>
                  <a:pt x="0" y="3697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4584052" y="6399166"/>
            <a:ext cx="3191113" cy="3191113"/>
          </a:xfrm>
          <a:custGeom>
            <a:rect b="b" l="l" r="r" t="t"/>
            <a:pathLst>
              <a:path extrusionOk="0" h="3191113" w="3191113">
                <a:moveTo>
                  <a:pt x="0" y="0"/>
                </a:moveTo>
                <a:lnTo>
                  <a:pt x="3191113" y="0"/>
                </a:lnTo>
                <a:lnTo>
                  <a:pt x="3191113" y="3191113"/>
                </a:lnTo>
                <a:lnTo>
                  <a:pt x="0" y="3191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2740065" y="6399166"/>
            <a:ext cx="1443310" cy="3191113"/>
          </a:xfrm>
          <a:custGeom>
            <a:rect b="b" l="l" r="r" t="t"/>
            <a:pathLst>
              <a:path extrusionOk="0" h="3191113" w="1443310">
                <a:moveTo>
                  <a:pt x="0" y="0"/>
                </a:moveTo>
                <a:lnTo>
                  <a:pt x="1443310" y="0"/>
                </a:lnTo>
                <a:lnTo>
                  <a:pt x="1443310" y="3191113"/>
                </a:lnTo>
                <a:lnTo>
                  <a:pt x="0" y="3191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2924" r="-29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10953196" y="9642332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9664140" y="773496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1028699" y="1024956"/>
            <a:ext cx="14247159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Linha do Tempo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9"/>
          <p:cNvGrpSpPr/>
          <p:nvPr/>
        </p:nvGrpSpPr>
        <p:grpSpPr>
          <a:xfrm>
            <a:off x="0" y="-26081"/>
            <a:ext cx="943597" cy="10313082"/>
            <a:chOff x="0" y="-38100"/>
            <a:chExt cx="1378431" cy="15065620"/>
          </a:xfrm>
        </p:grpSpPr>
        <p:sp>
          <p:nvSpPr>
            <p:cNvPr id="266" name="Google Shape;266;p19"/>
            <p:cNvSpPr/>
            <p:nvPr/>
          </p:nvSpPr>
          <p:spPr>
            <a:xfrm>
              <a:off x="0" y="0"/>
              <a:ext cx="1378431" cy="15027520"/>
            </a:xfrm>
            <a:custGeom>
              <a:rect b="b" l="l" r="r" t="t"/>
              <a:pathLst>
                <a:path extrusionOk="0" h="15027520" w="1378431">
                  <a:moveTo>
                    <a:pt x="0" y="0"/>
                  </a:moveTo>
                  <a:lnTo>
                    <a:pt x="1378431" y="0"/>
                  </a:lnTo>
                  <a:lnTo>
                    <a:pt x="1378431" y="15027520"/>
                  </a:lnTo>
                  <a:lnTo>
                    <a:pt x="0" y="15027520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0" y="-38100"/>
              <a:ext cx="1378431" cy="15065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350054" y="3489044"/>
            <a:ext cx="798256" cy="798256"/>
            <a:chOff x="0" y="0"/>
            <a:chExt cx="812800" cy="812800"/>
          </a:xfrm>
        </p:grpSpPr>
        <p:sp>
          <p:nvSpPr>
            <p:cNvPr id="269" name="Google Shape;26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9"/>
          <p:cNvSpPr txBox="1"/>
          <p:nvPr/>
        </p:nvSpPr>
        <p:spPr>
          <a:xfrm>
            <a:off x="1305108" y="977166"/>
            <a:ext cx="11511328" cy="915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Projetos Submetidos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2484120" y="2771659"/>
            <a:ext cx="4083721" cy="45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IGOR DINIZ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2255721" y="5427234"/>
            <a:ext cx="4083721" cy="45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BRAIAN ARAUJO 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2300668" y="3523047"/>
            <a:ext cx="7508237" cy="69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Rejeitos de Mineração em Materiais de Construção Sustentáveis 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10152236" y="4497515"/>
            <a:ext cx="7508237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Recuperação de Ferro de Rejeitos 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2255721" y="6199899"/>
            <a:ext cx="7508237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Práticas Sustentáveis na Indústria Siderúrgica Brasileira 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1423944" y="3727680"/>
            <a:ext cx="650477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9144000" y="4287300"/>
            <a:ext cx="798256" cy="798256"/>
            <a:chOff x="0" y="0"/>
            <a:chExt cx="812800" cy="812800"/>
          </a:xfrm>
        </p:grpSpPr>
        <p:sp>
          <p:nvSpPr>
            <p:cNvPr id="279" name="Google Shape;27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9"/>
          <p:cNvSpPr txBox="1"/>
          <p:nvPr/>
        </p:nvSpPr>
        <p:spPr>
          <a:xfrm>
            <a:off x="9217889" y="4525935"/>
            <a:ext cx="650477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  <a:endParaRPr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1350054" y="5989683"/>
            <a:ext cx="798256" cy="798256"/>
            <a:chOff x="0" y="0"/>
            <a:chExt cx="812800" cy="812800"/>
          </a:xfrm>
        </p:grpSpPr>
        <p:sp>
          <p:nvSpPr>
            <p:cNvPr id="283" name="Google Shape;28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9"/>
          <p:cNvSpPr txBox="1"/>
          <p:nvPr/>
        </p:nvSpPr>
        <p:spPr>
          <a:xfrm>
            <a:off x="1423944" y="6228319"/>
            <a:ext cx="650477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  <a:endParaRPr/>
          </a:p>
        </p:txBody>
      </p:sp>
      <p:cxnSp>
        <p:nvCxnSpPr>
          <p:cNvPr id="286" name="Google Shape;286;p19"/>
          <p:cNvCxnSpPr/>
          <p:nvPr/>
        </p:nvCxnSpPr>
        <p:spPr>
          <a:xfrm>
            <a:off x="1483405" y="2085142"/>
            <a:ext cx="311940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9"/>
          <p:cNvSpPr txBox="1"/>
          <p:nvPr/>
        </p:nvSpPr>
        <p:spPr>
          <a:xfrm>
            <a:off x="9664140" y="340896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10532893" y="9180529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63353" y="1904966"/>
            <a:ext cx="809542" cy="809542"/>
          </a:xfrm>
          <a:custGeom>
            <a:rect b="b" l="l" r="r" t="t"/>
            <a:pathLst>
              <a:path extrusionOk="0" h="809542" w="809542">
                <a:moveTo>
                  <a:pt x="0" y="0"/>
                </a:moveTo>
                <a:lnTo>
                  <a:pt x="809542" y="0"/>
                </a:lnTo>
                <a:lnTo>
                  <a:pt x="809542" y="809543"/>
                </a:lnTo>
                <a:lnTo>
                  <a:pt x="0" y="809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63353" y="0"/>
            <a:ext cx="816892" cy="1806121"/>
          </a:xfrm>
          <a:custGeom>
            <a:rect b="b" l="l" r="r" t="t"/>
            <a:pathLst>
              <a:path extrusionOk="0" h="1806121" w="816892">
                <a:moveTo>
                  <a:pt x="0" y="0"/>
                </a:moveTo>
                <a:lnTo>
                  <a:pt x="816891" y="0"/>
                </a:lnTo>
                <a:lnTo>
                  <a:pt x="816891" y="1806121"/>
                </a:lnTo>
                <a:lnTo>
                  <a:pt x="0" y="1806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24" r="-29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9"/>
          <p:cNvGrpSpPr/>
          <p:nvPr/>
        </p:nvGrpSpPr>
        <p:grpSpPr>
          <a:xfrm>
            <a:off x="9144000" y="6787939"/>
            <a:ext cx="798256" cy="798256"/>
            <a:chOff x="0" y="0"/>
            <a:chExt cx="812800" cy="812800"/>
          </a:xfrm>
        </p:grpSpPr>
        <p:sp>
          <p:nvSpPr>
            <p:cNvPr id="292" name="Google Shape;29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9"/>
          <p:cNvSpPr txBox="1"/>
          <p:nvPr/>
        </p:nvSpPr>
        <p:spPr>
          <a:xfrm>
            <a:off x="10152236" y="6998154"/>
            <a:ext cx="7508237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Lixo Zero em Escolas Brasileiras 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9217889" y="7026574"/>
            <a:ext cx="650477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  <a:endParaRPr/>
          </a:p>
        </p:txBody>
      </p:sp>
      <p:grpSp>
        <p:nvGrpSpPr>
          <p:cNvPr id="296" name="Google Shape;296;p19"/>
          <p:cNvGrpSpPr/>
          <p:nvPr/>
        </p:nvGrpSpPr>
        <p:grpSpPr>
          <a:xfrm>
            <a:off x="1350054" y="8460044"/>
            <a:ext cx="798256" cy="798256"/>
            <a:chOff x="0" y="0"/>
            <a:chExt cx="812800" cy="812800"/>
          </a:xfrm>
        </p:grpSpPr>
        <p:sp>
          <p:nvSpPr>
            <p:cNvPr id="297" name="Google Shape;29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9"/>
          <p:cNvSpPr txBox="1"/>
          <p:nvPr/>
        </p:nvSpPr>
        <p:spPr>
          <a:xfrm>
            <a:off x="2300668" y="8002210"/>
            <a:ext cx="4083721" cy="45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DIMAS COURA </a:t>
            </a:r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2300668" y="8727565"/>
            <a:ext cx="7508237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de Previsão de Qualidade de Coque 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1423944" y="8698680"/>
            <a:ext cx="650477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8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20"/>
          <p:cNvCxnSpPr/>
          <p:nvPr/>
        </p:nvCxnSpPr>
        <p:spPr>
          <a:xfrm rot="10800000">
            <a:off x="14947200" y="2794079"/>
            <a:ext cx="2312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20"/>
          <p:cNvCxnSpPr/>
          <p:nvPr/>
        </p:nvCxnSpPr>
        <p:spPr>
          <a:xfrm rot="10800000">
            <a:off x="14947200" y="6717949"/>
            <a:ext cx="2312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8" name="Google Shape;308;p20"/>
          <p:cNvGrpSpPr/>
          <p:nvPr/>
        </p:nvGrpSpPr>
        <p:grpSpPr>
          <a:xfrm>
            <a:off x="0" y="4044533"/>
            <a:ext cx="848607" cy="2053743"/>
            <a:chOff x="0" y="-38100"/>
            <a:chExt cx="223500" cy="540900"/>
          </a:xfrm>
        </p:grpSpPr>
        <p:sp>
          <p:nvSpPr>
            <p:cNvPr id="309" name="Google Shape;309;p20"/>
            <p:cNvSpPr/>
            <p:nvPr/>
          </p:nvSpPr>
          <p:spPr>
            <a:xfrm>
              <a:off x="0" y="0"/>
              <a:ext cx="223450" cy="502679"/>
            </a:xfrm>
            <a:custGeom>
              <a:rect b="b" l="l" r="r" t="t"/>
              <a:pathLst>
                <a:path extrusionOk="0" h="502679" w="223450">
                  <a:moveTo>
                    <a:pt x="0" y="0"/>
                  </a:moveTo>
                  <a:lnTo>
                    <a:pt x="223450" y="0"/>
                  </a:lnTo>
                  <a:lnTo>
                    <a:pt x="223450" y="502679"/>
                  </a:lnTo>
                  <a:lnTo>
                    <a:pt x="0" y="502679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0" y="-38100"/>
              <a:ext cx="2235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0"/>
          <p:cNvSpPr/>
          <p:nvPr/>
        </p:nvSpPr>
        <p:spPr>
          <a:xfrm>
            <a:off x="9370897" y="3163735"/>
            <a:ext cx="7996063" cy="4110336"/>
          </a:xfrm>
          <a:custGeom>
            <a:rect b="b" l="l" r="r" t="t"/>
            <a:pathLst>
              <a:path extrusionOk="0" h="4110336" w="7996063">
                <a:moveTo>
                  <a:pt x="0" y="0"/>
                </a:moveTo>
                <a:lnTo>
                  <a:pt x="7996063" y="0"/>
                </a:lnTo>
                <a:lnTo>
                  <a:pt x="7996063" y="4110336"/>
                </a:lnTo>
                <a:lnTo>
                  <a:pt x="0" y="4110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10532893" y="9210675"/>
            <a:ext cx="6726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2199"/>
              <a:buFont typeface="Arial"/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9664140" y="773496"/>
            <a:ext cx="75951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11359116" y="1815546"/>
            <a:ext cx="5900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99"/>
              <a:buFont typeface="Archivo Black"/>
              <a:buNone/>
            </a:pPr>
            <a:r>
              <a:rPr lang="en-US" sz="7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Orçamento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9497009" y="7292888"/>
            <a:ext cx="7869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Obs: O custo foi previsto para 8 alunos.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custos foram baseados na cotação de 29/06/2025 (1€ = R$6,42).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848434" y="2178058"/>
            <a:ext cx="6146772" cy="6081677"/>
          </a:xfrm>
          <a:custGeom>
            <a:rect b="b" l="l" r="r" t="t"/>
            <a:pathLst>
              <a:path extrusionOk="0" h="6081677" w="6146772">
                <a:moveTo>
                  <a:pt x="0" y="0"/>
                </a:moveTo>
                <a:lnTo>
                  <a:pt x="6146772" y="0"/>
                </a:lnTo>
                <a:lnTo>
                  <a:pt x="6146772" y="6081677"/>
                </a:lnTo>
                <a:lnTo>
                  <a:pt x="0" y="6081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>
            <a:off x="0" y="-144661"/>
            <a:ext cx="2831172" cy="10431661"/>
            <a:chOff x="0" y="-38100"/>
            <a:chExt cx="745659" cy="2747433"/>
          </a:xfrm>
        </p:grpSpPr>
        <p:sp>
          <p:nvSpPr>
            <p:cNvPr id="322" name="Google Shape;322;p21"/>
            <p:cNvSpPr/>
            <p:nvPr/>
          </p:nvSpPr>
          <p:spPr>
            <a:xfrm>
              <a:off x="0" y="0"/>
              <a:ext cx="745659" cy="2709333"/>
            </a:xfrm>
            <a:custGeom>
              <a:rect b="b" l="l" r="r" t="t"/>
              <a:pathLst>
                <a:path extrusionOk="0" h="2709333" w="745659">
                  <a:moveTo>
                    <a:pt x="0" y="0"/>
                  </a:moveTo>
                  <a:lnTo>
                    <a:pt x="745659" y="0"/>
                  </a:lnTo>
                  <a:lnTo>
                    <a:pt x="7456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CE0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1"/>
            <p:cNvSpPr txBox="1"/>
            <p:nvPr/>
          </p:nvSpPr>
          <p:spPr>
            <a:xfrm>
              <a:off x="0" y="-38100"/>
              <a:ext cx="745659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21"/>
          <p:cNvGrpSpPr/>
          <p:nvPr/>
        </p:nvGrpSpPr>
        <p:grpSpPr>
          <a:xfrm>
            <a:off x="10683985" y="4531252"/>
            <a:ext cx="6731869" cy="2377407"/>
            <a:chOff x="0" y="-38100"/>
            <a:chExt cx="2096455" cy="740378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0"/>
              <a:ext cx="2096455" cy="702278"/>
            </a:xfrm>
            <a:custGeom>
              <a:rect b="b" l="l" r="r" t="t"/>
              <a:pathLst>
                <a:path extrusionOk="0" h="702278" w="2096455">
                  <a:moveTo>
                    <a:pt x="0" y="0"/>
                  </a:moveTo>
                  <a:lnTo>
                    <a:pt x="2096455" y="0"/>
                  </a:lnTo>
                  <a:lnTo>
                    <a:pt x="2096455" y="702278"/>
                  </a:lnTo>
                  <a:lnTo>
                    <a:pt x="0" y="702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73737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1"/>
            <p:cNvSpPr txBox="1"/>
            <p:nvPr/>
          </p:nvSpPr>
          <p:spPr>
            <a:xfrm>
              <a:off x="0" y="-38100"/>
              <a:ext cx="2096455" cy="74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7" name="Google Shape;327;p21"/>
          <p:cNvCxnSpPr/>
          <p:nvPr/>
        </p:nvCxnSpPr>
        <p:spPr>
          <a:xfrm>
            <a:off x="14394686" y="1943224"/>
            <a:ext cx="311940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8" name="Google Shape;328;p21"/>
          <p:cNvGrpSpPr/>
          <p:nvPr/>
        </p:nvGrpSpPr>
        <p:grpSpPr>
          <a:xfrm>
            <a:off x="12803265" y="5502516"/>
            <a:ext cx="487569" cy="487569"/>
            <a:chOff x="0" y="0"/>
            <a:chExt cx="812800" cy="812800"/>
          </a:xfrm>
        </p:grpSpPr>
        <p:sp>
          <p:nvSpPr>
            <p:cNvPr id="329" name="Google Shape;32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1"/>
          <p:cNvSpPr/>
          <p:nvPr/>
        </p:nvSpPr>
        <p:spPr>
          <a:xfrm>
            <a:off x="12909576" y="5640571"/>
            <a:ext cx="274947" cy="211459"/>
          </a:xfrm>
          <a:custGeom>
            <a:rect b="b" l="l" r="r" t="t"/>
            <a:pathLst>
              <a:path extrusionOk="0" h="211459" w="274947">
                <a:moveTo>
                  <a:pt x="0" y="0"/>
                </a:moveTo>
                <a:lnTo>
                  <a:pt x="274946" y="0"/>
                </a:lnTo>
                <a:lnTo>
                  <a:pt x="274946" y="211459"/>
                </a:lnTo>
                <a:lnTo>
                  <a:pt x="0" y="211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" name="Google Shape;332;p21"/>
          <p:cNvGrpSpPr/>
          <p:nvPr/>
        </p:nvGrpSpPr>
        <p:grpSpPr>
          <a:xfrm>
            <a:off x="12803265" y="4860708"/>
            <a:ext cx="487569" cy="487569"/>
            <a:chOff x="0" y="0"/>
            <a:chExt cx="812800" cy="812800"/>
          </a:xfrm>
        </p:grpSpPr>
        <p:sp>
          <p:nvSpPr>
            <p:cNvPr id="333" name="Google Shape;33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1"/>
          <p:cNvSpPr/>
          <p:nvPr/>
        </p:nvSpPr>
        <p:spPr>
          <a:xfrm>
            <a:off x="12870162" y="4927605"/>
            <a:ext cx="353775" cy="353775"/>
          </a:xfrm>
          <a:custGeom>
            <a:rect b="b" l="l" r="r" t="t"/>
            <a:pathLst>
              <a:path extrusionOk="0" h="353775" w="353775">
                <a:moveTo>
                  <a:pt x="0" y="0"/>
                </a:moveTo>
                <a:lnTo>
                  <a:pt x="353775" y="0"/>
                </a:lnTo>
                <a:lnTo>
                  <a:pt x="353775" y="353775"/>
                </a:lnTo>
                <a:lnTo>
                  <a:pt x="0" y="35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1"/>
          <p:cNvGrpSpPr/>
          <p:nvPr/>
        </p:nvGrpSpPr>
        <p:grpSpPr>
          <a:xfrm>
            <a:off x="12803265" y="6207582"/>
            <a:ext cx="487569" cy="487569"/>
            <a:chOff x="0" y="0"/>
            <a:chExt cx="812800" cy="812800"/>
          </a:xfrm>
        </p:grpSpPr>
        <p:sp>
          <p:nvSpPr>
            <p:cNvPr id="337" name="Google Shape;33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21"/>
          <p:cNvSpPr/>
          <p:nvPr/>
        </p:nvSpPr>
        <p:spPr>
          <a:xfrm flipH="1">
            <a:off x="12893547" y="6297864"/>
            <a:ext cx="307004" cy="307004"/>
          </a:xfrm>
          <a:custGeom>
            <a:rect b="b" l="l" r="r" t="t"/>
            <a:pathLst>
              <a:path extrusionOk="0" h="307004" w="307004">
                <a:moveTo>
                  <a:pt x="307004" y="0"/>
                </a:moveTo>
                <a:lnTo>
                  <a:pt x="0" y="0"/>
                </a:lnTo>
                <a:lnTo>
                  <a:pt x="0" y="307004"/>
                </a:lnTo>
                <a:lnTo>
                  <a:pt x="307004" y="307004"/>
                </a:lnTo>
                <a:lnTo>
                  <a:pt x="307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21"/>
          <p:cNvGrpSpPr/>
          <p:nvPr/>
        </p:nvGrpSpPr>
        <p:grpSpPr>
          <a:xfrm>
            <a:off x="10695264" y="7073308"/>
            <a:ext cx="6727949" cy="2353293"/>
            <a:chOff x="0" y="-38100"/>
            <a:chExt cx="2116704" cy="740378"/>
          </a:xfrm>
        </p:grpSpPr>
        <p:sp>
          <p:nvSpPr>
            <p:cNvPr id="341" name="Google Shape;341;p21"/>
            <p:cNvSpPr/>
            <p:nvPr/>
          </p:nvSpPr>
          <p:spPr>
            <a:xfrm>
              <a:off x="0" y="0"/>
              <a:ext cx="2116704" cy="702278"/>
            </a:xfrm>
            <a:custGeom>
              <a:rect b="b" l="l" r="r" t="t"/>
              <a:pathLst>
                <a:path extrusionOk="0" h="702278" w="2116704">
                  <a:moveTo>
                    <a:pt x="0" y="0"/>
                  </a:moveTo>
                  <a:lnTo>
                    <a:pt x="2116704" y="0"/>
                  </a:lnTo>
                  <a:lnTo>
                    <a:pt x="2116704" y="702278"/>
                  </a:lnTo>
                  <a:lnTo>
                    <a:pt x="0" y="702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73737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0" y="-38100"/>
              <a:ext cx="2116704" cy="74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1"/>
          <p:cNvGrpSpPr/>
          <p:nvPr/>
        </p:nvGrpSpPr>
        <p:grpSpPr>
          <a:xfrm>
            <a:off x="12850591" y="8043150"/>
            <a:ext cx="482623" cy="482623"/>
            <a:chOff x="0" y="0"/>
            <a:chExt cx="812800" cy="812800"/>
          </a:xfrm>
        </p:grpSpPr>
        <p:sp>
          <p:nvSpPr>
            <p:cNvPr id="344" name="Google Shape;34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1"/>
          <p:cNvSpPr/>
          <p:nvPr/>
        </p:nvSpPr>
        <p:spPr>
          <a:xfrm>
            <a:off x="12955823" y="8179804"/>
            <a:ext cx="272158" cy="209314"/>
          </a:xfrm>
          <a:custGeom>
            <a:rect b="b" l="l" r="r" t="t"/>
            <a:pathLst>
              <a:path extrusionOk="0" h="209314" w="272158">
                <a:moveTo>
                  <a:pt x="0" y="0"/>
                </a:moveTo>
                <a:lnTo>
                  <a:pt x="272158" y="0"/>
                </a:lnTo>
                <a:lnTo>
                  <a:pt x="272158" y="209314"/>
                </a:lnTo>
                <a:lnTo>
                  <a:pt x="0" y="209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21"/>
          <p:cNvGrpSpPr/>
          <p:nvPr/>
        </p:nvGrpSpPr>
        <p:grpSpPr>
          <a:xfrm>
            <a:off x="12850591" y="7407851"/>
            <a:ext cx="482623" cy="482623"/>
            <a:chOff x="0" y="0"/>
            <a:chExt cx="812800" cy="812800"/>
          </a:xfrm>
        </p:grpSpPr>
        <p:sp>
          <p:nvSpPr>
            <p:cNvPr id="348" name="Google Shape;34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21"/>
          <p:cNvSpPr/>
          <p:nvPr/>
        </p:nvSpPr>
        <p:spPr>
          <a:xfrm>
            <a:off x="12916809" y="7474069"/>
            <a:ext cx="350187" cy="350187"/>
          </a:xfrm>
          <a:custGeom>
            <a:rect b="b" l="l" r="r" t="t"/>
            <a:pathLst>
              <a:path extrusionOk="0" h="350187" w="350187">
                <a:moveTo>
                  <a:pt x="0" y="0"/>
                </a:moveTo>
                <a:lnTo>
                  <a:pt x="350187" y="0"/>
                </a:lnTo>
                <a:lnTo>
                  <a:pt x="350187" y="350187"/>
                </a:lnTo>
                <a:lnTo>
                  <a:pt x="0" y="350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21"/>
          <p:cNvGrpSpPr/>
          <p:nvPr/>
        </p:nvGrpSpPr>
        <p:grpSpPr>
          <a:xfrm>
            <a:off x="12850591" y="8741063"/>
            <a:ext cx="482623" cy="482623"/>
            <a:chOff x="0" y="0"/>
            <a:chExt cx="812800" cy="812800"/>
          </a:xfrm>
        </p:grpSpPr>
        <p:sp>
          <p:nvSpPr>
            <p:cNvPr id="352" name="Google Shape;35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1"/>
          <p:cNvSpPr/>
          <p:nvPr/>
        </p:nvSpPr>
        <p:spPr>
          <a:xfrm flipH="1">
            <a:off x="12939957" y="8830430"/>
            <a:ext cx="303890" cy="303890"/>
          </a:xfrm>
          <a:custGeom>
            <a:rect b="b" l="l" r="r" t="t"/>
            <a:pathLst>
              <a:path extrusionOk="0" h="303890" w="303890">
                <a:moveTo>
                  <a:pt x="303890" y="0"/>
                </a:moveTo>
                <a:lnTo>
                  <a:pt x="0" y="0"/>
                </a:lnTo>
                <a:lnTo>
                  <a:pt x="0" y="303890"/>
                </a:lnTo>
                <a:lnTo>
                  <a:pt x="303890" y="303890"/>
                </a:lnTo>
                <a:lnTo>
                  <a:pt x="30389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>
            <a:off x="10683985" y="1949283"/>
            <a:ext cx="6739228" cy="2377407"/>
            <a:chOff x="0" y="-38100"/>
            <a:chExt cx="2098747" cy="740378"/>
          </a:xfrm>
        </p:grpSpPr>
        <p:sp>
          <p:nvSpPr>
            <p:cNvPr id="356" name="Google Shape;356;p21"/>
            <p:cNvSpPr/>
            <p:nvPr/>
          </p:nvSpPr>
          <p:spPr>
            <a:xfrm>
              <a:off x="0" y="0"/>
              <a:ext cx="2098747" cy="702278"/>
            </a:xfrm>
            <a:custGeom>
              <a:rect b="b" l="l" r="r" t="t"/>
              <a:pathLst>
                <a:path extrusionOk="0" h="702278" w="2098747">
                  <a:moveTo>
                    <a:pt x="0" y="0"/>
                  </a:moveTo>
                  <a:lnTo>
                    <a:pt x="2098747" y="0"/>
                  </a:lnTo>
                  <a:lnTo>
                    <a:pt x="2098747" y="702278"/>
                  </a:lnTo>
                  <a:lnTo>
                    <a:pt x="0" y="702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73737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0" y="-38100"/>
              <a:ext cx="2098747" cy="740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21"/>
          <p:cNvGrpSpPr/>
          <p:nvPr/>
        </p:nvGrpSpPr>
        <p:grpSpPr>
          <a:xfrm>
            <a:off x="12803265" y="2955374"/>
            <a:ext cx="487569" cy="487569"/>
            <a:chOff x="0" y="0"/>
            <a:chExt cx="812800" cy="812800"/>
          </a:xfrm>
        </p:grpSpPr>
        <p:sp>
          <p:nvSpPr>
            <p:cNvPr id="359" name="Google Shape;35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1"/>
          <p:cNvSpPr/>
          <p:nvPr/>
        </p:nvSpPr>
        <p:spPr>
          <a:xfrm>
            <a:off x="12909576" y="3093428"/>
            <a:ext cx="274947" cy="211459"/>
          </a:xfrm>
          <a:custGeom>
            <a:rect b="b" l="l" r="r" t="t"/>
            <a:pathLst>
              <a:path extrusionOk="0" h="211459" w="274947">
                <a:moveTo>
                  <a:pt x="0" y="0"/>
                </a:moveTo>
                <a:lnTo>
                  <a:pt x="274946" y="0"/>
                </a:lnTo>
                <a:lnTo>
                  <a:pt x="274946" y="211459"/>
                </a:lnTo>
                <a:lnTo>
                  <a:pt x="0" y="211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1"/>
          <p:cNvGrpSpPr/>
          <p:nvPr/>
        </p:nvGrpSpPr>
        <p:grpSpPr>
          <a:xfrm>
            <a:off x="12803265" y="2313565"/>
            <a:ext cx="487569" cy="487569"/>
            <a:chOff x="0" y="0"/>
            <a:chExt cx="812800" cy="812800"/>
          </a:xfrm>
        </p:grpSpPr>
        <p:sp>
          <p:nvSpPr>
            <p:cNvPr id="363" name="Google Shape;36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21"/>
          <p:cNvSpPr/>
          <p:nvPr/>
        </p:nvSpPr>
        <p:spPr>
          <a:xfrm>
            <a:off x="12870162" y="2380462"/>
            <a:ext cx="353775" cy="353775"/>
          </a:xfrm>
          <a:custGeom>
            <a:rect b="b" l="l" r="r" t="t"/>
            <a:pathLst>
              <a:path extrusionOk="0" h="353775" w="353775">
                <a:moveTo>
                  <a:pt x="0" y="0"/>
                </a:moveTo>
                <a:lnTo>
                  <a:pt x="353775" y="0"/>
                </a:lnTo>
                <a:lnTo>
                  <a:pt x="353775" y="353775"/>
                </a:lnTo>
                <a:lnTo>
                  <a:pt x="0" y="35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21"/>
          <p:cNvGrpSpPr/>
          <p:nvPr/>
        </p:nvGrpSpPr>
        <p:grpSpPr>
          <a:xfrm>
            <a:off x="12803265" y="3660439"/>
            <a:ext cx="487569" cy="487569"/>
            <a:chOff x="0" y="0"/>
            <a:chExt cx="812800" cy="812800"/>
          </a:xfrm>
        </p:grpSpPr>
        <p:sp>
          <p:nvSpPr>
            <p:cNvPr id="367" name="Google Shape;36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21"/>
          <p:cNvSpPr/>
          <p:nvPr/>
        </p:nvSpPr>
        <p:spPr>
          <a:xfrm flipH="1">
            <a:off x="12893547" y="3750721"/>
            <a:ext cx="307004" cy="307004"/>
          </a:xfrm>
          <a:custGeom>
            <a:rect b="b" l="l" r="r" t="t"/>
            <a:pathLst>
              <a:path extrusionOk="0" h="307004" w="307004">
                <a:moveTo>
                  <a:pt x="307004" y="0"/>
                </a:moveTo>
                <a:lnTo>
                  <a:pt x="0" y="0"/>
                </a:lnTo>
                <a:lnTo>
                  <a:pt x="0" y="307004"/>
                </a:lnTo>
                <a:lnTo>
                  <a:pt x="307004" y="307004"/>
                </a:lnTo>
                <a:lnTo>
                  <a:pt x="307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81960" y="2071625"/>
            <a:ext cx="7354977" cy="7354977"/>
          </a:xfrm>
          <a:custGeom>
            <a:rect b="b" l="l" r="r" t="t"/>
            <a:pathLst>
              <a:path extrusionOk="0" h="7354977" w="7354977">
                <a:moveTo>
                  <a:pt x="0" y="0"/>
                </a:moveTo>
                <a:lnTo>
                  <a:pt x="7354977" y="0"/>
                </a:lnTo>
                <a:lnTo>
                  <a:pt x="7354977" y="7354977"/>
                </a:lnTo>
                <a:lnTo>
                  <a:pt x="0" y="7354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10933574" y="2209753"/>
            <a:ext cx="1640736" cy="2042068"/>
          </a:xfrm>
          <a:custGeom>
            <a:rect b="b" l="l" r="r" t="t"/>
            <a:pathLst>
              <a:path extrusionOk="0" h="2042068" w="1640736">
                <a:moveTo>
                  <a:pt x="0" y="0"/>
                </a:moveTo>
                <a:lnTo>
                  <a:pt x="1640737" y="0"/>
                </a:lnTo>
                <a:lnTo>
                  <a:pt x="1640737" y="2042067"/>
                </a:lnTo>
                <a:lnTo>
                  <a:pt x="0" y="204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10933574" y="7284092"/>
            <a:ext cx="1749568" cy="2052826"/>
          </a:xfrm>
          <a:custGeom>
            <a:rect b="b" l="l" r="r" t="t"/>
            <a:pathLst>
              <a:path extrusionOk="0" h="2052826" w="1749568">
                <a:moveTo>
                  <a:pt x="0" y="0"/>
                </a:moveTo>
                <a:lnTo>
                  <a:pt x="1749568" y="0"/>
                </a:lnTo>
                <a:lnTo>
                  <a:pt x="1749568" y="2052827"/>
                </a:lnTo>
                <a:lnTo>
                  <a:pt x="0" y="2052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10933574" y="4755316"/>
            <a:ext cx="1624442" cy="2048569"/>
          </a:xfrm>
          <a:custGeom>
            <a:rect b="b" l="l" r="r" t="t"/>
            <a:pathLst>
              <a:path extrusionOk="0" h="2048569" w="1624442">
                <a:moveTo>
                  <a:pt x="0" y="0"/>
                </a:moveTo>
                <a:lnTo>
                  <a:pt x="1624443" y="0"/>
                </a:lnTo>
                <a:lnTo>
                  <a:pt x="1624443" y="2048568"/>
                </a:lnTo>
                <a:lnTo>
                  <a:pt x="0" y="2048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10648" r="0" t="-50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12237969" y="863723"/>
            <a:ext cx="5276119" cy="97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Contatos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13395105" y="6250239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geoartigos@gmail.com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13395105" y="4898435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Luiz Filipe S.S. Leite</a:t>
            </a:r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13395105" y="5564889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+55 31 9219-7674 </a:t>
            </a:r>
            <a:endParaRPr/>
          </a:p>
        </p:txBody>
      </p:sp>
      <p:sp>
        <p:nvSpPr>
          <p:cNvPr id="378" name="Google Shape;378;p21"/>
          <p:cNvSpPr txBox="1"/>
          <p:nvPr/>
        </p:nvSpPr>
        <p:spPr>
          <a:xfrm>
            <a:off x="9918928" y="286583"/>
            <a:ext cx="7595160" cy="25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SUSTAINABLE INDUSTRIAL PROCESSING SUMMIT</a:t>
            </a:r>
            <a:endParaRPr/>
          </a:p>
        </p:txBody>
      </p:sp>
      <p:sp>
        <p:nvSpPr>
          <p:cNvPr id="379" name="Google Shape;379;p21"/>
          <p:cNvSpPr txBox="1"/>
          <p:nvPr/>
        </p:nvSpPr>
        <p:spPr>
          <a:xfrm>
            <a:off x="10580977" y="9678539"/>
            <a:ext cx="6726407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https://www.flogen.org/sips2025/</a:t>
            </a:r>
            <a:endParaRPr/>
          </a:p>
        </p:txBody>
      </p:sp>
      <p:sp>
        <p:nvSpPr>
          <p:cNvPr id="380" name="Google Shape;380;p21"/>
          <p:cNvSpPr txBox="1"/>
          <p:nvPr/>
        </p:nvSpPr>
        <p:spPr>
          <a:xfrm>
            <a:off x="13436427" y="8782805"/>
            <a:ext cx="4032757" cy="36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braian.araujo@aluno.ufop.edu.br</a:t>
            </a:r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13436427" y="7444713"/>
            <a:ext cx="4032757" cy="36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Braian S. L. Araujo</a:t>
            </a:r>
            <a:endParaRPr/>
          </a:p>
        </p:txBody>
      </p:sp>
      <p:sp>
        <p:nvSpPr>
          <p:cNvPr id="382" name="Google Shape;382;p21"/>
          <p:cNvSpPr txBox="1"/>
          <p:nvPr/>
        </p:nvSpPr>
        <p:spPr>
          <a:xfrm>
            <a:off x="13436427" y="8104407"/>
            <a:ext cx="4032757" cy="36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2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+55 31 99819-5971</a:t>
            </a:r>
            <a:endParaRPr/>
          </a:p>
        </p:txBody>
      </p:sp>
      <p:sp>
        <p:nvSpPr>
          <p:cNvPr id="383" name="Google Shape;383;p21"/>
          <p:cNvSpPr txBox="1"/>
          <p:nvPr/>
        </p:nvSpPr>
        <p:spPr>
          <a:xfrm>
            <a:off x="13395105" y="3703096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assis@ufop.edu.br</a:t>
            </a:r>
            <a:r>
              <a:rPr lang="en-US" sz="21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13395105" y="2351293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Paulo S. Assis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13395105" y="3017746"/>
            <a:ext cx="4074080" cy="36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3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+55 31 9613-1979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